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6" r:id="rId1"/>
  </p:sldMasterIdLst>
  <p:notesMasterIdLst>
    <p:notesMasterId r:id="rId18"/>
  </p:notesMasterIdLst>
  <p:handoutMasterIdLst>
    <p:handoutMasterId r:id="rId19"/>
  </p:handoutMasterIdLst>
  <p:sldIdLst>
    <p:sldId id="280" r:id="rId2"/>
    <p:sldId id="314" r:id="rId3"/>
    <p:sldId id="306" r:id="rId4"/>
    <p:sldId id="308" r:id="rId5"/>
    <p:sldId id="310" r:id="rId6"/>
    <p:sldId id="300" r:id="rId7"/>
    <p:sldId id="284" r:id="rId8"/>
    <p:sldId id="285" r:id="rId9"/>
    <p:sldId id="290" r:id="rId10"/>
    <p:sldId id="291" r:id="rId11"/>
    <p:sldId id="292" r:id="rId12"/>
    <p:sldId id="276" r:id="rId13"/>
    <p:sldId id="301" r:id="rId14"/>
    <p:sldId id="304" r:id="rId15"/>
    <p:sldId id="303" r:id="rId16"/>
    <p:sldId id="31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3275" autoAdjust="0"/>
  </p:normalViewPr>
  <p:slideViewPr>
    <p:cSldViewPr>
      <p:cViewPr varScale="1">
        <p:scale>
          <a:sx n="107" d="100"/>
          <a:sy n="107" d="100"/>
        </p:scale>
        <p:origin x="1692"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EE3F23-078E-422C-B720-B056B836CEF5}"/>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4CDF482-1B71-480A-A858-397723872A98}"/>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B2A29079-1E47-4929-93BA-AC9CD1F293D6}" type="datetimeFigureOut">
              <a:rPr lang="en-US" smtClean="0"/>
              <a:t>2/7/2019</a:t>
            </a:fld>
            <a:endParaRPr lang="en-US"/>
          </a:p>
        </p:txBody>
      </p:sp>
      <p:sp>
        <p:nvSpPr>
          <p:cNvPr id="4" name="Footer Placeholder 3">
            <a:extLst>
              <a:ext uri="{FF2B5EF4-FFF2-40B4-BE49-F238E27FC236}">
                <a16:creationId xmlns:a16="http://schemas.microsoft.com/office/drawing/2014/main" id="{9C4E083A-0751-4691-ABA2-A2722DADA7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CCBA30D-C5DA-4001-92FF-4CBDC991E3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0C12DB-EE0A-4452-BBCE-4A79D3E87E83}" type="slidenum">
              <a:rPr lang="en-US" smtClean="0"/>
              <a:t>‹#›</a:t>
            </a:fld>
            <a:endParaRPr lang="en-US"/>
          </a:p>
        </p:txBody>
      </p:sp>
    </p:spTree>
    <p:extLst>
      <p:ext uri="{BB962C8B-B14F-4D97-AF65-F5344CB8AC3E}">
        <p14:creationId xmlns:p14="http://schemas.microsoft.com/office/powerpoint/2010/main" val="7835684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4D6672-9172-4957-80B2-E59D173D4DEB}" type="datetimeFigureOut">
              <a:rPr lang="en-US" smtClean="0"/>
              <a:t>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5F0079-CAF2-423B-82FB-05D47CF6AE75}" type="slidenum">
              <a:rPr lang="en-US" smtClean="0"/>
              <a:t>‹#›</a:t>
            </a:fld>
            <a:endParaRPr lang="en-US"/>
          </a:p>
        </p:txBody>
      </p:sp>
    </p:spTree>
    <p:extLst>
      <p:ext uri="{BB962C8B-B14F-4D97-AF65-F5344CB8AC3E}">
        <p14:creationId xmlns:p14="http://schemas.microsoft.com/office/powerpoint/2010/main" val="392874187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91131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99525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11A49CB3-8EEB-4C98-A50C-732A487789A3}" type="datetime1">
              <a:rPr lang="en-US" smtClean="0"/>
              <a:t>2/7/2019</a:t>
            </a:fld>
            <a:endParaRPr lang="en-US"/>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55766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eaLnBrk="1" latinLnBrk="0" hangingPunct="1"/>
            <a:fld id="{66EAD10E-F852-4F32-B9C4-8C1010F4E302}" type="datetime1">
              <a:rPr lang="en-US" smtClean="0"/>
              <a:t>2/7/2019</a:t>
            </a:fld>
            <a:endParaRPr lang="en-US" dirty="0">
              <a:solidFill>
                <a:schemeClr val="tx2">
                  <a:shade val="90000"/>
                </a:schemeClr>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dirty="0">
              <a:solidFill>
                <a:schemeClr val="tx2">
                  <a:shade val="90000"/>
                </a:schemeClr>
              </a:solidFill>
            </a:endParaRPr>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eaLnBrk="1" latinLnBrk="0" hangingPunct="1"/>
              <a:t>‹#›</a:t>
            </a:fld>
            <a:endParaRPr kumimoji="0" lang="en-US" dirty="0">
              <a:solidFill>
                <a:schemeClr val="tx2">
                  <a:shade val="90000"/>
                </a:schemeClr>
              </a:solidFill>
            </a:endParaRPr>
          </a:p>
        </p:txBody>
      </p:sp>
    </p:spTree>
    <p:extLst>
      <p:ext uri="{BB962C8B-B14F-4D97-AF65-F5344CB8AC3E}">
        <p14:creationId xmlns:p14="http://schemas.microsoft.com/office/powerpoint/2010/main" val="51845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eaLnBrk="1" latinLnBrk="0" hangingPunct="1"/>
            <a:fld id="{E5FDA609-71C4-49B4-88C7-66C6F8898CD5}" type="datetime1">
              <a:rPr lang="en-US" smtClean="0"/>
              <a:t>2/7/2019</a:t>
            </a:fld>
            <a:endParaRPr lang="en-US" dirty="0">
              <a:solidFill>
                <a:schemeClr val="tx2">
                  <a:shade val="90000"/>
                </a:schemeClr>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dirty="0">
              <a:solidFill>
                <a:schemeClr val="tx2">
                  <a:shade val="90000"/>
                </a:schemeClr>
              </a:solidFill>
            </a:endParaRPr>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eaLnBrk="1" latinLnBrk="0" hangingPunct="1"/>
              <a:t>‹#›</a:t>
            </a:fld>
            <a:endParaRPr kumimoji="0" lang="en-US" dirty="0">
              <a:solidFill>
                <a:schemeClr val="tx2">
                  <a:shade val="90000"/>
                </a:schemeClr>
              </a:solidFill>
            </a:endParaRPr>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825872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eaLnBrk="1" latinLnBrk="0" hangingPunct="1"/>
            <a:fld id="{9A398F05-9913-4EA5-AD81-104D81B4932B}" type="datetime1">
              <a:rPr lang="en-US" smtClean="0"/>
              <a:t>2/7/2019</a:t>
            </a:fld>
            <a:endParaRPr lang="en-US" dirty="0">
              <a:solidFill>
                <a:schemeClr val="tx2">
                  <a:shade val="90000"/>
                </a:schemeClr>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dirty="0">
              <a:solidFill>
                <a:schemeClr val="tx2">
                  <a:shade val="90000"/>
                </a:schemeClr>
              </a:solidFill>
            </a:endParaRPr>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eaLnBrk="1" latinLnBrk="0" hangingPunct="1"/>
              <a:t>‹#›</a:t>
            </a:fld>
            <a:endParaRPr kumimoji="0" lang="en-US" dirty="0">
              <a:solidFill>
                <a:schemeClr val="tx2">
                  <a:shade val="90000"/>
                </a:schemeClr>
              </a:solidFill>
            </a:endParaRPr>
          </a:p>
        </p:txBody>
      </p:sp>
    </p:spTree>
    <p:extLst>
      <p:ext uri="{BB962C8B-B14F-4D97-AF65-F5344CB8AC3E}">
        <p14:creationId xmlns:p14="http://schemas.microsoft.com/office/powerpoint/2010/main" val="367758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eaLnBrk="1" latinLnBrk="0" hangingPunct="1"/>
            <a:fld id="{F1E1C245-70AA-4B6A-922A-4E69426093AD}" type="datetime1">
              <a:rPr lang="en-US" smtClean="0"/>
              <a:t>2/7/2019</a:t>
            </a:fld>
            <a:endParaRPr lang="en-US" dirty="0">
              <a:solidFill>
                <a:schemeClr val="tx2">
                  <a:shade val="90000"/>
                </a:schemeClr>
              </a:solidFill>
            </a:endParaRPr>
          </a:p>
        </p:txBody>
      </p:sp>
      <p:sp>
        <p:nvSpPr>
          <p:cNvPr id="4" name="Footer Placeholder 4"/>
          <p:cNvSpPr>
            <a:spLocks noGrp="1"/>
          </p:cNvSpPr>
          <p:nvPr>
            <p:ph type="ftr" sz="quarter" idx="11"/>
          </p:nvPr>
        </p:nvSpPr>
        <p:spPr/>
        <p:txBody>
          <a:bodyPr/>
          <a:lstStyle/>
          <a:p>
            <a:pPr algn="l" eaLnBrk="1" latinLnBrk="0" hangingPunct="1"/>
            <a:endParaRPr kumimoji="0" lang="en-US" dirty="0">
              <a:solidFill>
                <a:schemeClr val="tx2">
                  <a:shade val="90000"/>
                </a:schemeClr>
              </a:solidFill>
            </a:endParaRPr>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eaLnBrk="1" latinLnBrk="0" hangingPunct="1"/>
              <a:t>‹#›</a:t>
            </a:fld>
            <a:endParaRPr kumimoji="0" lang="en-US" dirty="0">
              <a:solidFill>
                <a:schemeClr val="tx2">
                  <a:shade val="90000"/>
                </a:schemeClr>
              </a:solidFill>
            </a:endParaRPr>
          </a:p>
        </p:txBody>
      </p:sp>
    </p:spTree>
    <p:extLst>
      <p:ext uri="{BB962C8B-B14F-4D97-AF65-F5344CB8AC3E}">
        <p14:creationId xmlns:p14="http://schemas.microsoft.com/office/powerpoint/2010/main" val="357026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eaLnBrk="1" latinLnBrk="0" hangingPunct="1"/>
            <a:fld id="{48D93D32-5CE7-4A4D-9577-4AFA68B5A1E9}" type="datetime1">
              <a:rPr lang="en-US" smtClean="0"/>
              <a:t>2/7/2019</a:t>
            </a:fld>
            <a:endParaRPr lang="en-US" dirty="0">
              <a:solidFill>
                <a:schemeClr val="tx2">
                  <a:shade val="90000"/>
                </a:schemeClr>
              </a:solidFill>
            </a:endParaRPr>
          </a:p>
        </p:txBody>
      </p:sp>
      <p:sp>
        <p:nvSpPr>
          <p:cNvPr id="4" name="Footer Placeholder 4"/>
          <p:cNvSpPr>
            <a:spLocks noGrp="1"/>
          </p:cNvSpPr>
          <p:nvPr>
            <p:ph type="ftr" sz="quarter" idx="11"/>
          </p:nvPr>
        </p:nvSpPr>
        <p:spPr/>
        <p:txBody>
          <a:bodyPr/>
          <a:lstStyle/>
          <a:p>
            <a:pPr algn="l" eaLnBrk="1" latinLnBrk="0" hangingPunct="1"/>
            <a:endParaRPr kumimoji="0" lang="en-US" dirty="0">
              <a:solidFill>
                <a:schemeClr val="tx2">
                  <a:shade val="90000"/>
                </a:schemeClr>
              </a:solidFill>
            </a:endParaRPr>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eaLnBrk="1" latinLnBrk="0" hangingPunct="1"/>
              <a:t>‹#›</a:t>
            </a:fld>
            <a:endParaRPr kumimoji="0" lang="en-US" dirty="0">
              <a:solidFill>
                <a:schemeClr val="tx2">
                  <a:shade val="90000"/>
                </a:schemeClr>
              </a:solidFill>
            </a:endParaRPr>
          </a:p>
        </p:txBody>
      </p:sp>
    </p:spTree>
    <p:extLst>
      <p:ext uri="{BB962C8B-B14F-4D97-AF65-F5344CB8AC3E}">
        <p14:creationId xmlns:p14="http://schemas.microsoft.com/office/powerpoint/2010/main" val="2852367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eaLnBrk="1" latinLnBrk="0" hangingPunct="1"/>
            <a:fld id="{7FCDF29A-3578-41E7-B3DC-53CCA138DCFC}" type="datetime1">
              <a:rPr lang="en-US" smtClean="0"/>
              <a:t>2/7/2019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eaLnBrk="1" latinLnBrk="0" hangingPunct="1"/>
              <a:t>‹#›</a:t>
            </a:fld>
            <a:endParaRPr kumimoji="0" lang="en-US"/>
          </a:p>
        </p:txBody>
      </p:sp>
    </p:spTree>
    <p:extLst>
      <p:ext uri="{BB962C8B-B14F-4D97-AF65-F5344CB8AC3E}">
        <p14:creationId xmlns:p14="http://schemas.microsoft.com/office/powerpoint/2010/main" val="3471095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eaLnBrk="1" latinLnBrk="0" hangingPunct="1"/>
            <a:fld id="{CE279738-247A-49E5-A6CC-5B35C1DF0627}" type="datetime1">
              <a:rPr lang="en-US" smtClean="0"/>
              <a:t>2/7/2019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eaLnBrk="1" latinLnBrk="0" hangingPunct="1"/>
              <a:t>‹#›</a:t>
            </a:fld>
            <a:endParaRPr kumimoji="0" lang="en-US"/>
          </a:p>
        </p:txBody>
      </p:sp>
    </p:spTree>
    <p:extLst>
      <p:ext uri="{BB962C8B-B14F-4D97-AF65-F5344CB8AC3E}">
        <p14:creationId xmlns:p14="http://schemas.microsoft.com/office/powerpoint/2010/main" val="574001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pPr eaLnBrk="1" latinLnBrk="0" hangingPunct="1"/>
            <a:fld id="{1FB3311C-ACEE-4B2B-9B83-F50A9DB690CB}" type="datetime1">
              <a:rPr lang="en-US" smtClean="0"/>
              <a:t>2/7/2019</a:t>
            </a:fld>
            <a:endParaRPr lang="en-US"/>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eaLnBrk="1" latinLnBrk="0" hangingPunct="1"/>
              <a:t>‹#›</a:t>
            </a:fld>
            <a:endParaRPr kumimoji="0" lang="en-US"/>
          </a:p>
        </p:txBody>
      </p:sp>
    </p:spTree>
    <p:extLst>
      <p:ext uri="{BB962C8B-B14F-4D97-AF65-F5344CB8AC3E}">
        <p14:creationId xmlns:p14="http://schemas.microsoft.com/office/powerpoint/2010/main" val="382972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eaLnBrk="1" latinLnBrk="0" hangingPunct="1"/>
            <a:fld id="{D9959AB1-3785-4C71-96D1-80A413E013FF}" type="datetime1">
              <a:rPr lang="en-US" smtClean="0"/>
              <a:t>2/7/2019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eaLnBrk="1" latinLnBrk="0" hangingPunct="1"/>
              <a:t>‹#›</a:t>
            </a:fld>
            <a:endParaRPr kumimoji="0" lang="en-US"/>
          </a:p>
        </p:txBody>
      </p:sp>
    </p:spTree>
    <p:extLst>
      <p:ext uri="{BB962C8B-B14F-4D97-AF65-F5344CB8AC3E}">
        <p14:creationId xmlns:p14="http://schemas.microsoft.com/office/powerpoint/2010/main" val="772602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eaLnBrk="1" latinLnBrk="0" hangingPunct="1"/>
            <a:fld id="{54252077-FE3A-43A6-B4A3-D21B7EA5565D}" type="datetime1">
              <a:rPr lang="en-US" smtClean="0"/>
              <a:t>2/7/2019</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eaLnBrk="1" latinLnBrk="0" hangingPunct="1"/>
              <a:t>‹#›</a:t>
            </a:fld>
            <a:endParaRPr kumimoji="0" lang="en-US"/>
          </a:p>
        </p:txBody>
      </p:sp>
    </p:spTree>
    <p:extLst>
      <p:ext uri="{BB962C8B-B14F-4D97-AF65-F5344CB8AC3E}">
        <p14:creationId xmlns:p14="http://schemas.microsoft.com/office/powerpoint/2010/main" val="3018614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eaLnBrk="1" latinLnBrk="0" hangingPunct="1"/>
            <a:fld id="{DE946577-8D30-41BE-B74D-F387C5E9DC7A}" type="datetime1">
              <a:rPr lang="en-US" smtClean="0"/>
              <a:t>2/7/2019</a:t>
            </a:fld>
            <a:endParaRPr lang="en-US"/>
          </a:p>
        </p:txBody>
      </p:sp>
      <p:sp>
        <p:nvSpPr>
          <p:cNvPr id="5" name="Footer Placeholder 3"/>
          <p:cNvSpPr>
            <a:spLocks noGrp="1"/>
          </p:cNvSpPr>
          <p:nvPr>
            <p:ph type="ftr" sz="quarter" idx="11"/>
          </p:nvPr>
        </p:nvSpPr>
        <p:spPr/>
        <p:txBody>
          <a:bodyPr/>
          <a:lstStyle/>
          <a:p>
            <a:endParaRPr kumimoji="0" lang="en-US"/>
          </a:p>
        </p:txBody>
      </p:sp>
      <p:sp>
        <p:nvSpPr>
          <p:cNvPr id="6" name="Slide Number Placeholder 4"/>
          <p:cNvSpPr>
            <a:spLocks noGrp="1"/>
          </p:cNvSpPr>
          <p:nvPr>
            <p:ph type="sldNum" sz="quarter" idx="12"/>
          </p:nvPr>
        </p:nvSpPr>
        <p:spPr/>
        <p:txBody>
          <a:bodyPr/>
          <a:lstStyle/>
          <a:p>
            <a:fld id="{042AED99-7FB4-404E-8A97-64753DCE42EC}" type="slidenum">
              <a:rPr kumimoji="0" lang="en-US" smtClean="0"/>
              <a:pPr eaLnBrk="1" latinLnBrk="0" hangingPunct="1"/>
              <a:t>‹#›</a:t>
            </a:fld>
            <a:endParaRPr kumimoji="0" lang="en-US"/>
          </a:p>
        </p:txBody>
      </p:sp>
    </p:spTree>
    <p:extLst>
      <p:ext uri="{BB962C8B-B14F-4D97-AF65-F5344CB8AC3E}">
        <p14:creationId xmlns:p14="http://schemas.microsoft.com/office/powerpoint/2010/main" val="867564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eaLnBrk="1" latinLnBrk="0" hangingPunct="1"/>
            <a:fld id="{2745652B-B408-4C0C-BB1F-11EAECF31BF6}" type="datetime1">
              <a:rPr lang="en-US" smtClean="0"/>
              <a:t>2/7/2019</a:t>
            </a:fld>
            <a:endParaRPr lang="en-US"/>
          </a:p>
        </p:txBody>
      </p:sp>
      <p:sp>
        <p:nvSpPr>
          <p:cNvPr id="5" name="Footer Placeholder 2"/>
          <p:cNvSpPr>
            <a:spLocks noGrp="1"/>
          </p:cNvSpPr>
          <p:nvPr>
            <p:ph type="ftr" sz="quarter" idx="11"/>
          </p:nvPr>
        </p:nvSpPr>
        <p:spPr/>
        <p:txBody>
          <a:bodyPr/>
          <a:lstStyle/>
          <a:p>
            <a:endParaRPr kumimoji="0" lang="en-US" dirty="0"/>
          </a:p>
        </p:txBody>
      </p:sp>
      <p:sp>
        <p:nvSpPr>
          <p:cNvPr id="6" name="Slide Number Placeholder 3"/>
          <p:cNvSpPr>
            <a:spLocks noGrp="1"/>
          </p:cNvSpPr>
          <p:nvPr>
            <p:ph type="sldNum" sz="quarter" idx="12"/>
          </p:nvPr>
        </p:nvSpPr>
        <p:spPr/>
        <p:txBody>
          <a:bodyPr/>
          <a:lstStyle/>
          <a:p>
            <a:fld id="{042AED99-7FB4-404E-8A97-64753DCE42EC}" type="slidenum">
              <a:rPr kumimoji="0" lang="en-US" smtClean="0"/>
              <a:pPr eaLnBrk="1" latinLnBrk="0" hangingPunct="1"/>
              <a:t>‹#›</a:t>
            </a:fld>
            <a:endParaRPr kumimoji="0" lang="en-US"/>
          </a:p>
        </p:txBody>
      </p:sp>
    </p:spTree>
    <p:extLst>
      <p:ext uri="{BB962C8B-B14F-4D97-AF65-F5344CB8AC3E}">
        <p14:creationId xmlns:p14="http://schemas.microsoft.com/office/powerpoint/2010/main" val="2652488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pPr eaLnBrk="1" latinLnBrk="0" hangingPunct="1"/>
            <a:fld id="{EFEFCF98-E248-4EF7-ACB1-5402DF6892BA}" type="datetime1">
              <a:rPr lang="en-US" smtClean="0"/>
              <a:t>2/7/2019</a:t>
            </a:fld>
            <a:endParaRPr lang="en-US"/>
          </a:p>
        </p:txBody>
      </p:sp>
      <p:sp>
        <p:nvSpPr>
          <p:cNvPr id="5" name="Footer Placeholder 5"/>
          <p:cNvSpPr>
            <a:spLocks noGrp="1"/>
          </p:cNvSpPr>
          <p:nvPr>
            <p:ph type="ftr" sz="quarter" idx="11"/>
          </p:nvPr>
        </p:nvSpPr>
        <p:spPr/>
        <p:txBody>
          <a:bodyPr/>
          <a:lstStyle/>
          <a:p>
            <a:endParaRPr kumimoji="0" lang="en-US"/>
          </a:p>
        </p:txBody>
      </p:sp>
      <p:sp>
        <p:nvSpPr>
          <p:cNvPr id="6" name="Slide Number Placeholder 6"/>
          <p:cNvSpPr>
            <a:spLocks noGrp="1"/>
          </p:cNvSpPr>
          <p:nvPr>
            <p:ph type="sldNum" sz="quarter" idx="12"/>
          </p:nvPr>
        </p:nvSpPr>
        <p:spPr/>
        <p:txBody>
          <a:bodyPr/>
          <a:lstStyle/>
          <a:p>
            <a:fld id="{042AED99-7FB4-404E-8A97-64753DCE42EC}" type="slidenum">
              <a:rPr kumimoji="0" lang="en-US" smtClean="0"/>
              <a:pPr eaLnBrk="1" latinLnBrk="0" hangingPunct="1"/>
              <a:t>‹#›</a:t>
            </a:fld>
            <a:endParaRPr kumimoji="0" lang="en-US"/>
          </a:p>
        </p:txBody>
      </p:sp>
    </p:spTree>
    <p:extLst>
      <p:ext uri="{BB962C8B-B14F-4D97-AF65-F5344CB8AC3E}">
        <p14:creationId xmlns:p14="http://schemas.microsoft.com/office/powerpoint/2010/main" val="28350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eaLnBrk="1" latinLnBrk="0" hangingPunct="1"/>
            <a:fld id="{5ACD10A4-1A12-4480-A354-3257C748BCCF}" type="datetime1">
              <a:rPr lang="en-US" smtClean="0"/>
              <a:t>2/7/2019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eaLnBrk="1" latinLnBrk="0" hangingPunct="1"/>
              <a:t>‹#›</a:t>
            </a:fld>
            <a:endParaRPr kumimoji="0" lang="en-US"/>
          </a:p>
        </p:txBody>
      </p:sp>
    </p:spTree>
    <p:extLst>
      <p:ext uri="{BB962C8B-B14F-4D97-AF65-F5344CB8AC3E}">
        <p14:creationId xmlns:p14="http://schemas.microsoft.com/office/powerpoint/2010/main" val="851638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eaLnBrk="1" latinLnBrk="0" hangingPunct="1"/>
            <a:fld id="{D2348AFF-E086-4C1F-9B6C-8A192DFD5035}" type="datetime1">
              <a:rPr lang="en-US" smtClean="0"/>
              <a:t>2/7/2019</a:t>
            </a:fld>
            <a:endParaRPr lang="en-US" dirty="0">
              <a:solidFill>
                <a:schemeClr val="tx2">
                  <a:shade val="90000"/>
                </a:schemeClr>
              </a:solidFill>
            </a:endParaRPr>
          </a:p>
        </p:txBody>
      </p:sp>
      <p:sp>
        <p:nvSpPr>
          <p:cNvPr id="6" name="Footer Placeholder 5"/>
          <p:cNvSpPr>
            <a:spLocks noGrp="1"/>
          </p:cNvSpPr>
          <p:nvPr>
            <p:ph type="ftr" sz="quarter" idx="11"/>
          </p:nvPr>
        </p:nvSpPr>
        <p:spPr/>
        <p:txBody>
          <a:bodyPr/>
          <a:lstStyle/>
          <a:p>
            <a:pPr algn="l" eaLnBrk="1" latinLnBrk="0" hangingPunct="1"/>
            <a:endParaRPr kumimoji="0" lang="en-US" dirty="0">
              <a:solidFill>
                <a:schemeClr val="tx2">
                  <a:shade val="90000"/>
                </a:schemeClr>
              </a:solidFill>
            </a:endParaRPr>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eaLnBrk="1" latinLnBrk="0" hangingPunct="1"/>
              <a:t>‹#›</a:t>
            </a:fld>
            <a:endParaRPr kumimoji="0" lang="en-US" dirty="0">
              <a:solidFill>
                <a:schemeClr val="tx2">
                  <a:shade val="90000"/>
                </a:schemeClr>
              </a:solidFill>
            </a:endParaRPr>
          </a:p>
        </p:txBody>
      </p:sp>
    </p:spTree>
    <p:extLst>
      <p:ext uri="{BB962C8B-B14F-4D97-AF65-F5344CB8AC3E}">
        <p14:creationId xmlns:p14="http://schemas.microsoft.com/office/powerpoint/2010/main" val="240885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eaLnBrk="1" latinLnBrk="0" hangingPunct="1"/>
            <a:fld id="{57577CEC-6316-4C69-9325-6285E28FEDF0}" type="datetime1">
              <a:rPr lang="en-US" smtClean="0"/>
              <a:t>2/7/2019</a:t>
            </a:fld>
            <a:endParaRPr lang="en-US" dirty="0">
              <a:solidFill>
                <a:schemeClr val="tx2">
                  <a:shade val="90000"/>
                </a:schemeClr>
              </a:solidFill>
            </a:endParaRP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lgn="l" eaLnBrk="1" latinLnBrk="0" hangingPunct="1"/>
            <a:endParaRPr kumimoji="0" lang="en-US" dirty="0">
              <a:solidFill>
                <a:schemeClr val="tx2">
                  <a:shade val="90000"/>
                </a:schemeClr>
              </a:solidFill>
            </a:endParaRPr>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042AED99-7FB4-404E-8A97-64753DCE42EC}" type="slidenum">
              <a:rPr kumimoji="0" lang="en-US" smtClean="0"/>
              <a:pPr eaLnBrk="1" latinLnBrk="0" hangingPunct="1"/>
              <a:t>‹#›</a:t>
            </a:fld>
            <a:endParaRPr kumimoji="0" lang="en-US" dirty="0">
              <a:solidFill>
                <a:schemeClr val="tx2">
                  <a:shade val="90000"/>
                </a:schemeClr>
              </a:solidFill>
            </a:endParaRPr>
          </a:p>
        </p:txBody>
      </p:sp>
      <p:pic>
        <p:nvPicPr>
          <p:cNvPr id="1028" name="Picture 4" descr="Library Reads">
            <a:extLst>
              <a:ext uri="{FF2B5EF4-FFF2-40B4-BE49-F238E27FC236}">
                <a16:creationId xmlns:a16="http://schemas.microsoft.com/office/drawing/2014/main" id="{ED9272D0-9675-46BC-85C4-D98595A047DF}"/>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403" y="5105895"/>
            <a:ext cx="1558244" cy="1637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687944"/>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Shape 67"/>
          <p:cNvPicPr preferRelativeResize="0"/>
          <p:nvPr/>
        </p:nvPicPr>
        <p:blipFill>
          <a:blip r:embed="rId3">
            <a:alphaModFix/>
          </a:blip>
          <a:stretch>
            <a:fillRect/>
          </a:stretch>
        </p:blipFill>
        <p:spPr>
          <a:xfrm>
            <a:off x="0" y="-76200"/>
            <a:ext cx="9144000" cy="6877230"/>
          </a:xfrm>
          <a:prstGeom prst="rect">
            <a:avLst/>
          </a:prstGeom>
          <a:noFill/>
          <a:ln>
            <a:noFill/>
          </a:ln>
        </p:spPr>
      </p:pic>
    </p:spTree>
    <p:extLst>
      <p:ext uri="{BB962C8B-B14F-4D97-AF65-F5344CB8AC3E}">
        <p14:creationId xmlns:p14="http://schemas.microsoft.com/office/powerpoint/2010/main" val="562508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181111-48EE-408C-BB5C-1707AB7A9AC0}"/>
              </a:ext>
            </a:extLst>
          </p:cNvPr>
          <p:cNvPicPr/>
          <p:nvPr/>
        </p:nvPicPr>
        <p:blipFill rotWithShape="1">
          <a:blip r:embed="rId2"/>
          <a:srcRect l="23739" t="30514" r="35324" b="28525"/>
          <a:stretch/>
        </p:blipFill>
        <p:spPr bwMode="auto">
          <a:xfrm>
            <a:off x="116633" y="102992"/>
            <a:ext cx="8074867" cy="3146816"/>
          </a:xfrm>
          <a:prstGeom prst="rect">
            <a:avLst/>
          </a:prstGeom>
          <a:ln>
            <a:noFill/>
          </a:ln>
          <a:extLst>
            <a:ext uri="{53640926-AAD7-44D8-BBD7-CCE9431645EC}">
              <a14:shadowObscured xmlns:a14="http://schemas.microsoft.com/office/drawing/2010/main"/>
            </a:ext>
          </a:extLst>
        </p:spPr>
      </p:pic>
      <p:sp>
        <p:nvSpPr>
          <p:cNvPr id="4" name="Oval 3">
            <a:extLst>
              <a:ext uri="{FF2B5EF4-FFF2-40B4-BE49-F238E27FC236}">
                <a16:creationId xmlns:a16="http://schemas.microsoft.com/office/drawing/2014/main" id="{C5E97B1F-8BAD-4705-B807-840B8F2D6888}"/>
              </a:ext>
            </a:extLst>
          </p:cNvPr>
          <p:cNvSpPr/>
          <p:nvPr/>
        </p:nvSpPr>
        <p:spPr>
          <a:xfrm>
            <a:off x="7010400" y="303059"/>
            <a:ext cx="1181100" cy="762000"/>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7BE02A82-C7C8-4816-96DD-86814C2AF989}"/>
              </a:ext>
            </a:extLst>
          </p:cNvPr>
          <p:cNvCxnSpPr>
            <a:cxnSpLocks/>
          </p:cNvCxnSpPr>
          <p:nvPr/>
        </p:nvCxnSpPr>
        <p:spPr>
          <a:xfrm flipV="1">
            <a:off x="6424038" y="712537"/>
            <a:ext cx="948790" cy="896266"/>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7668680-7E07-4087-9908-1A86B690BA5D}"/>
              </a:ext>
            </a:extLst>
          </p:cNvPr>
          <p:cNvPicPr/>
          <p:nvPr/>
        </p:nvPicPr>
        <p:blipFill rotWithShape="1">
          <a:blip r:embed="rId3"/>
          <a:srcRect l="24359" t="31340" r="35737" b="29059"/>
          <a:stretch/>
        </p:blipFill>
        <p:spPr bwMode="auto">
          <a:xfrm>
            <a:off x="2438400" y="3401550"/>
            <a:ext cx="6324600" cy="3105150"/>
          </a:xfrm>
          <a:prstGeom prst="rect">
            <a:avLst/>
          </a:prstGeom>
          <a:ln>
            <a:noFill/>
          </a:ln>
          <a:extLst>
            <a:ext uri="{53640926-AAD7-44D8-BBD7-CCE9431645EC}">
              <a14:shadowObscured xmlns:a14="http://schemas.microsoft.com/office/drawing/2010/main"/>
            </a:ext>
          </a:extLst>
        </p:spPr>
      </p:pic>
      <p:sp>
        <p:nvSpPr>
          <p:cNvPr id="9" name="Oval 8">
            <a:extLst>
              <a:ext uri="{FF2B5EF4-FFF2-40B4-BE49-F238E27FC236}">
                <a16:creationId xmlns:a16="http://schemas.microsoft.com/office/drawing/2014/main" id="{844C8CB7-E10A-441C-A1E4-EE1962E169C3}"/>
              </a:ext>
            </a:extLst>
          </p:cNvPr>
          <p:cNvSpPr/>
          <p:nvPr/>
        </p:nvSpPr>
        <p:spPr>
          <a:xfrm>
            <a:off x="8191500" y="5990438"/>
            <a:ext cx="723900" cy="613083"/>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796BA21-8A1F-41C5-BC67-155AFEC60FA7}"/>
              </a:ext>
            </a:extLst>
          </p:cNvPr>
          <p:cNvSpPr/>
          <p:nvPr/>
        </p:nvSpPr>
        <p:spPr>
          <a:xfrm>
            <a:off x="6877050" y="4343400"/>
            <a:ext cx="1447800" cy="457200"/>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3705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C44E54-7321-49B7-829E-97841DF7A133}"/>
              </a:ext>
            </a:extLst>
          </p:cNvPr>
          <p:cNvPicPr>
            <a:picLocks noChangeAspect="1"/>
          </p:cNvPicPr>
          <p:nvPr/>
        </p:nvPicPr>
        <p:blipFill rotWithShape="1">
          <a:blip r:embed="rId2"/>
          <a:srcRect t="10937" b="5556"/>
          <a:stretch/>
        </p:blipFill>
        <p:spPr>
          <a:xfrm>
            <a:off x="2209800" y="3886200"/>
            <a:ext cx="7086600" cy="2971800"/>
          </a:xfrm>
          <a:prstGeom prst="rect">
            <a:avLst/>
          </a:prstGeom>
        </p:spPr>
      </p:pic>
      <p:sp>
        <p:nvSpPr>
          <p:cNvPr id="5" name="Oval 4">
            <a:extLst>
              <a:ext uri="{FF2B5EF4-FFF2-40B4-BE49-F238E27FC236}">
                <a16:creationId xmlns:a16="http://schemas.microsoft.com/office/drawing/2014/main" id="{114B3125-2859-4F1A-9CA8-54F0D443D80B}"/>
              </a:ext>
            </a:extLst>
          </p:cNvPr>
          <p:cNvSpPr/>
          <p:nvPr/>
        </p:nvSpPr>
        <p:spPr>
          <a:xfrm>
            <a:off x="6934200" y="4267200"/>
            <a:ext cx="1447800" cy="457200"/>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2EF3621C-2963-4F2F-8747-567CB17F3335}"/>
              </a:ext>
            </a:extLst>
          </p:cNvPr>
          <p:cNvCxnSpPr>
            <a:cxnSpLocks/>
          </p:cNvCxnSpPr>
          <p:nvPr/>
        </p:nvCxnSpPr>
        <p:spPr>
          <a:xfrm flipH="1">
            <a:off x="8115300" y="3505200"/>
            <a:ext cx="495300" cy="742950"/>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7210273-486C-46D5-BDF8-1DECA48ACAD9}"/>
              </a:ext>
            </a:extLst>
          </p:cNvPr>
          <p:cNvPicPr>
            <a:picLocks noChangeAspect="1"/>
          </p:cNvPicPr>
          <p:nvPr/>
        </p:nvPicPr>
        <p:blipFill rotWithShape="1">
          <a:blip r:embed="rId3"/>
          <a:srcRect l="8333" t="11636" r="20000" b="36000"/>
          <a:stretch/>
        </p:blipFill>
        <p:spPr>
          <a:xfrm>
            <a:off x="0" y="6220"/>
            <a:ext cx="7620000" cy="3879980"/>
          </a:xfrm>
          <a:prstGeom prst="rect">
            <a:avLst/>
          </a:prstGeom>
        </p:spPr>
      </p:pic>
    </p:spTree>
    <p:extLst>
      <p:ext uri="{BB962C8B-B14F-4D97-AF65-F5344CB8AC3E}">
        <p14:creationId xmlns:p14="http://schemas.microsoft.com/office/powerpoint/2010/main" val="2823371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1400C-7F75-4D68-AA61-E0ECA8E66D6F}"/>
              </a:ext>
            </a:extLst>
          </p:cNvPr>
          <p:cNvSpPr>
            <a:spLocks noGrp="1"/>
          </p:cNvSpPr>
          <p:nvPr>
            <p:ph type="title"/>
          </p:nvPr>
        </p:nvSpPr>
        <p:spPr/>
        <p:txBody>
          <a:bodyPr/>
          <a:lstStyle/>
          <a:p>
            <a:r>
              <a:rPr lang="en-US" dirty="0" err="1">
                <a:latin typeface="Calibri" panose="020F0502020204030204" pitchFamily="34" charset="0"/>
                <a:cs typeface="Calibri" panose="020F0502020204030204" pitchFamily="34" charset="0"/>
              </a:rPr>
              <a:t>LibraryReads</a:t>
            </a:r>
            <a:r>
              <a:rPr lang="en-US" dirty="0">
                <a:latin typeface="Calibri" panose="020F0502020204030204" pitchFamily="34" charset="0"/>
                <a:cs typeface="Calibri" panose="020F0502020204030204" pitchFamily="34" charset="0"/>
              </a:rPr>
              <a:t> Annotations</a:t>
            </a:r>
          </a:p>
        </p:txBody>
      </p:sp>
      <p:sp>
        <p:nvSpPr>
          <p:cNvPr id="4" name="Rectangle 3">
            <a:extLst>
              <a:ext uri="{FF2B5EF4-FFF2-40B4-BE49-F238E27FC236}">
                <a16:creationId xmlns:a16="http://schemas.microsoft.com/office/drawing/2014/main" id="{6F5121E4-7FDC-455B-9E8B-C3B56D6E312E}"/>
              </a:ext>
            </a:extLst>
          </p:cNvPr>
          <p:cNvSpPr/>
          <p:nvPr/>
        </p:nvSpPr>
        <p:spPr>
          <a:xfrm>
            <a:off x="1447800" y="1295400"/>
            <a:ext cx="7211490" cy="5632311"/>
          </a:xfrm>
          <a:prstGeom prst="rect">
            <a:avLst/>
          </a:prstGeom>
        </p:spPr>
        <p:txBody>
          <a:bodyPr wrap="square">
            <a:spAutoFit/>
          </a:bodyPr>
          <a:lstStyle/>
          <a:p>
            <a:pPr algn="ctr"/>
            <a:r>
              <a:rPr lang="en-US" sz="2000" dirty="0">
                <a:latin typeface="Calibri" panose="020F0502020204030204" pitchFamily="34" charset="0"/>
                <a:cs typeface="Calibri" panose="020F0502020204030204" pitchFamily="34" charset="0"/>
              </a:rPr>
              <a:t> You can TOTALLY place your vote without an annotation/review, but we encourage you to submit one if you can! You could be featured in the next list! (And don’t worry! We edit them HEAVILY--with your approval--beforehand!)</a:t>
            </a:r>
          </a:p>
          <a:p>
            <a:pPr algn="ctr"/>
            <a:endParaRPr lang="en-US" sz="2000" dirty="0">
              <a:latin typeface="Calibri" panose="020F0502020204030204" pitchFamily="34" charset="0"/>
              <a:cs typeface="Calibri" panose="020F0502020204030204" pitchFamily="34" charset="0"/>
            </a:endParaRPr>
          </a:p>
          <a:p>
            <a:pPr algn="ctr"/>
            <a:r>
              <a:rPr lang="en-US" sz="2000" dirty="0">
                <a:latin typeface="Calibri" panose="020F0502020204030204" pitchFamily="34" charset="0"/>
                <a:cs typeface="Calibri" panose="020F0502020204030204" pitchFamily="34" charset="0"/>
              </a:rPr>
              <a:t>280 character limit</a:t>
            </a:r>
          </a:p>
          <a:p>
            <a:pPr algn="ctr"/>
            <a:endParaRPr lang="en-US" sz="2000" dirty="0">
              <a:latin typeface="Calibri" panose="020F0502020204030204" pitchFamily="34" charset="0"/>
              <a:cs typeface="Calibri" panose="020F0502020204030204" pitchFamily="34" charset="0"/>
            </a:endParaRPr>
          </a:p>
          <a:p>
            <a:pPr algn="ctr"/>
            <a:r>
              <a:rPr lang="en-US" sz="2000" dirty="0">
                <a:latin typeface="Calibri" panose="020F0502020204030204" pitchFamily="34" charset="0"/>
                <a:cs typeface="Calibri" panose="020F0502020204030204" pitchFamily="34" charset="0"/>
              </a:rPr>
              <a:t>Appeal terms woven in </a:t>
            </a:r>
          </a:p>
          <a:p>
            <a:pPr algn="ctr"/>
            <a:endParaRPr lang="en-US" sz="2000" dirty="0">
              <a:latin typeface="Calibri" panose="020F0502020204030204" pitchFamily="34" charset="0"/>
              <a:cs typeface="Calibri" panose="020F0502020204030204" pitchFamily="34" charset="0"/>
            </a:endParaRPr>
          </a:p>
          <a:p>
            <a:pPr algn="ctr"/>
            <a:r>
              <a:rPr lang="en-US" sz="2000" dirty="0">
                <a:latin typeface="Calibri" panose="020F0502020204030204" pitchFamily="34" charset="0"/>
                <a:cs typeface="Calibri" panose="020F0502020204030204" pitchFamily="34" charset="0"/>
              </a:rPr>
              <a:t>Think of what sort of reader would enjoy this book, and describe it so that they can find it. What is special about this book? To what other authors or experiences might you compare it? - Read-</a:t>
            </a:r>
            <a:r>
              <a:rPr lang="en-US" sz="2000" dirty="0" err="1">
                <a:latin typeface="Calibri" panose="020F0502020204030204" pitchFamily="34" charset="0"/>
                <a:cs typeface="Calibri" panose="020F0502020204030204" pitchFamily="34" charset="0"/>
              </a:rPr>
              <a:t>alikes</a:t>
            </a:r>
            <a:r>
              <a:rPr lang="en-US" sz="2000" dirty="0">
                <a:latin typeface="Calibri" panose="020F0502020204030204" pitchFamily="34" charset="0"/>
                <a:cs typeface="Calibri" panose="020F0502020204030204" pitchFamily="34" charset="0"/>
              </a:rPr>
              <a:t> encouraged!</a:t>
            </a:r>
          </a:p>
          <a:p>
            <a:pPr algn="ctr"/>
            <a:endParaRPr lang="en-US" sz="2000" dirty="0">
              <a:latin typeface="Calibri" panose="020F0502020204030204" pitchFamily="34" charset="0"/>
              <a:cs typeface="Calibri" panose="020F0502020204030204" pitchFamily="34" charset="0"/>
            </a:endParaRPr>
          </a:p>
          <a:p>
            <a:pPr algn="ctr"/>
            <a:r>
              <a:rPr lang="en-US" sz="2000" dirty="0">
                <a:latin typeface="Calibri" panose="020F0502020204030204" pitchFamily="34" charset="0"/>
                <a:cs typeface="Calibri" panose="020F0502020204030204" pitchFamily="34" charset="0"/>
              </a:rPr>
              <a:t>Write conversationally, as though you were talking about a favorite title with a patron or colleague at the library, or with a friend. Use your own voice.</a:t>
            </a:r>
          </a:p>
          <a:p>
            <a:pPr algn="ct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6655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C7910-F65B-4BB9-98F8-53BD6E066D11}"/>
              </a:ext>
            </a:extLst>
          </p:cNvPr>
          <p:cNvSpPr>
            <a:spLocks noGrp="1"/>
          </p:cNvSpPr>
          <p:nvPr>
            <p:ph type="title"/>
          </p:nvPr>
        </p:nvSpPr>
        <p:spPr>
          <a:xfrm>
            <a:off x="228600" y="305562"/>
            <a:ext cx="7543800" cy="837438"/>
          </a:xfrm>
        </p:spPr>
        <p:txBody>
          <a:bodyPr/>
          <a:lstStyle/>
          <a:p>
            <a:r>
              <a:rPr lang="en-US" dirty="0">
                <a:latin typeface="Calibri" panose="020F0502020204030204" pitchFamily="34" charset="0"/>
                <a:cs typeface="Calibri" panose="020F0502020204030204" pitchFamily="34" charset="0"/>
              </a:rPr>
              <a:t>Using </a:t>
            </a:r>
            <a:r>
              <a:rPr lang="en-US" dirty="0" err="1">
                <a:latin typeface="Calibri" panose="020F0502020204030204" pitchFamily="34" charset="0"/>
                <a:cs typeface="Calibri" panose="020F0502020204030204" pitchFamily="34" charset="0"/>
              </a:rPr>
              <a:t>LibraryReads</a:t>
            </a:r>
            <a:r>
              <a:rPr lang="en-US" dirty="0">
                <a:latin typeface="Calibri" panose="020F0502020204030204" pitchFamily="34" charset="0"/>
                <a:cs typeface="Calibri" panose="020F0502020204030204" pitchFamily="34" charset="0"/>
              </a:rPr>
              <a:t>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7C079708-E905-44F8-B3B7-D3E78A8C7E81}"/>
              </a:ext>
            </a:extLst>
          </p:cNvPr>
          <p:cNvSpPr/>
          <p:nvPr/>
        </p:nvSpPr>
        <p:spPr>
          <a:xfrm>
            <a:off x="1676400" y="1295400"/>
            <a:ext cx="7055380" cy="4832092"/>
          </a:xfrm>
          <a:prstGeom prst="rect">
            <a:avLst/>
          </a:prstGeom>
        </p:spPr>
        <p:txBody>
          <a:bodyPr wrap="square">
            <a:spAutoFit/>
          </a:bodyPr>
          <a:lstStyle/>
          <a:p>
            <a:r>
              <a:rPr lang="en-US" sz="2800" b="1" dirty="0">
                <a:latin typeface="Calibri" panose="020F0502020204030204" pitchFamily="34" charset="0"/>
                <a:cs typeface="Calibri" panose="020F0502020204030204" pitchFamily="34" charset="0"/>
              </a:rPr>
              <a:t>Collection Development</a:t>
            </a:r>
          </a:p>
          <a:p>
            <a:pPr marL="342900" indent="-342900">
              <a:buFont typeface="Arial" panose="020B0604020202020204" pitchFamily="34" charset="0"/>
              <a:buChar char="•"/>
            </a:pPr>
            <a:r>
              <a:rPr lang="en-US" sz="2800" dirty="0">
                <a:latin typeface="Calibri" panose="020F0502020204030204" pitchFamily="34" charset="0"/>
                <a:cs typeface="Calibri" panose="020F0502020204030204" pitchFamily="34" charset="0"/>
              </a:rPr>
              <a:t>Check list against your orders to add more great books to the collection</a:t>
            </a:r>
          </a:p>
          <a:p>
            <a:pPr marL="342900" indent="-342900">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Readers’ Advisory</a:t>
            </a:r>
          </a:p>
          <a:p>
            <a:pPr marL="342900" indent="-342900">
              <a:buFont typeface="Arial" panose="020B0604020202020204" pitchFamily="34" charset="0"/>
              <a:buChar char="•"/>
            </a:pPr>
            <a:r>
              <a:rPr lang="en-US" sz="2800" dirty="0">
                <a:latin typeface="Calibri" panose="020F0502020204030204" pitchFamily="34" charset="0"/>
                <a:cs typeface="Calibri" panose="020F0502020204030204" pitchFamily="34" charset="0"/>
              </a:rPr>
              <a:t>10 more books you can pretend you’ve read!</a:t>
            </a:r>
          </a:p>
          <a:p>
            <a:pPr marL="342900" indent="-342900">
              <a:buFont typeface="Arial" panose="020B0604020202020204" pitchFamily="34" charset="0"/>
              <a:buChar char="•"/>
            </a:pPr>
            <a:r>
              <a:rPr lang="en-US" sz="2800" dirty="0">
                <a:latin typeface="Calibri" panose="020F0502020204030204" pitchFamily="34" charset="0"/>
                <a:cs typeface="Calibri" panose="020F0502020204030204" pitchFamily="34" charset="0"/>
              </a:rPr>
              <a:t>Book groups</a:t>
            </a:r>
          </a:p>
          <a:p>
            <a:pPr marL="342900" indent="-342900">
              <a:buFont typeface="Arial" panose="020B0604020202020204" pitchFamily="34" charset="0"/>
              <a:buChar char="•"/>
            </a:pPr>
            <a:r>
              <a:rPr lang="en-US" sz="2800" dirty="0">
                <a:latin typeface="Calibri" panose="020F0502020204030204" pitchFamily="34" charset="0"/>
                <a:cs typeface="Calibri" panose="020F0502020204030204" pitchFamily="34" charset="0"/>
              </a:rPr>
              <a:t>Many LR blurbs point out book group choices</a:t>
            </a:r>
          </a:p>
          <a:p>
            <a:pPr marL="342900" indent="-342900">
              <a:buFont typeface="Arial" panose="020B0604020202020204" pitchFamily="34" charset="0"/>
              <a:buChar char="•"/>
            </a:pPr>
            <a:r>
              <a:rPr lang="en-US" sz="2800" dirty="0">
                <a:latin typeface="Calibri" panose="020F0502020204030204" pitchFamily="34" charset="0"/>
                <a:cs typeface="Calibri" panose="020F0502020204030204" pitchFamily="34" charset="0"/>
              </a:rPr>
              <a:t>Social media</a:t>
            </a:r>
          </a:p>
          <a:p>
            <a:pPr marL="342900" indent="-342900">
              <a:buFont typeface="Arial" panose="020B0604020202020204" pitchFamily="34" charset="0"/>
              <a:buChar char="•"/>
            </a:pPr>
            <a:r>
              <a:rPr lang="en-US" sz="2800" dirty="0">
                <a:latin typeface="Calibri" panose="020F0502020204030204" pitchFamily="34" charset="0"/>
                <a:cs typeface="Calibri" panose="020F0502020204030204" pitchFamily="34" charset="0"/>
              </a:rPr>
              <a:t>Extra content for FB, Twitter, Instagram, </a:t>
            </a:r>
            <a:r>
              <a:rPr lang="en-US" sz="2800" dirty="0" err="1">
                <a:latin typeface="Calibri" panose="020F0502020204030204" pitchFamily="34" charset="0"/>
                <a:cs typeface="Calibri" panose="020F0502020204030204" pitchFamily="34" charset="0"/>
              </a:rPr>
              <a:t>tumblr</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637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C7910-F65B-4BB9-98F8-53BD6E066D11}"/>
              </a:ext>
            </a:extLst>
          </p:cNvPr>
          <p:cNvSpPr>
            <a:spLocks noGrp="1"/>
          </p:cNvSpPr>
          <p:nvPr>
            <p:ph type="title"/>
          </p:nvPr>
        </p:nvSpPr>
        <p:spPr>
          <a:xfrm>
            <a:off x="228600" y="305562"/>
            <a:ext cx="7543800" cy="837438"/>
          </a:xfrm>
        </p:spPr>
        <p:txBody>
          <a:bodyPr/>
          <a:lstStyle/>
          <a:p>
            <a:r>
              <a:rPr lang="en-US" dirty="0">
                <a:latin typeface="Calibri Light" panose="020F0302020204030204" pitchFamily="34" charset="0"/>
                <a:cs typeface="Calibri Light" panose="020F0302020204030204" pitchFamily="34" charset="0"/>
              </a:rPr>
              <a:t>LibraryReads in the Library:</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7C079708-E905-44F8-B3B7-D3E78A8C7E81}"/>
              </a:ext>
            </a:extLst>
          </p:cNvPr>
          <p:cNvSpPr/>
          <p:nvPr/>
        </p:nvSpPr>
        <p:spPr>
          <a:xfrm>
            <a:off x="914400" y="1066800"/>
            <a:ext cx="7055380" cy="1815882"/>
          </a:xfrm>
          <a:prstGeom prst="rect">
            <a:avLst/>
          </a:prstGeom>
        </p:spPr>
        <p:txBody>
          <a:bodyPr wrap="square">
            <a:spAutoFit/>
          </a:bodyPr>
          <a:lstStyle/>
          <a:p>
            <a:r>
              <a:rPr lang="en-US" sz="2800" b="1" dirty="0">
                <a:latin typeface="Calibri Light" panose="020F0302020204030204" pitchFamily="34" charset="0"/>
                <a:cs typeface="Calibri Light" panose="020F0302020204030204" pitchFamily="34" charset="0"/>
              </a:rPr>
              <a:t>Collection Merchandising</a:t>
            </a:r>
          </a:p>
          <a:p>
            <a:pPr marL="342900" indent="-342900">
              <a:buFont typeface="Arial" panose="020B0604020202020204" pitchFamily="34" charset="0"/>
              <a:buChar char="•"/>
            </a:pPr>
            <a:r>
              <a:rPr lang="en-US" sz="2800" dirty="0">
                <a:latin typeface="Calibri Light" panose="020F0302020204030204" pitchFamily="34" charset="0"/>
                <a:cs typeface="Calibri Light" panose="020F0302020204030204" pitchFamily="34" charset="0"/>
              </a:rPr>
              <a:t>Print out the list from the website</a:t>
            </a:r>
          </a:p>
          <a:p>
            <a:pPr marL="342900" indent="-342900">
              <a:buFont typeface="Arial" panose="020B0604020202020204" pitchFamily="34" charset="0"/>
              <a:buChar char="•"/>
            </a:pPr>
            <a:r>
              <a:rPr lang="en-US" sz="2800" dirty="0">
                <a:latin typeface="Calibri Light" panose="020F0302020204030204" pitchFamily="34" charset="0"/>
                <a:cs typeface="Calibri Light" panose="020F0302020204030204" pitchFamily="34" charset="0"/>
              </a:rPr>
              <a:t>Use the lists for displays</a:t>
            </a:r>
          </a:p>
          <a:p>
            <a:pPr marL="342900" indent="-342900">
              <a:buFont typeface="Arial" panose="020B0604020202020204" pitchFamily="34" charset="0"/>
              <a:buChar char="•"/>
            </a:pPr>
            <a:r>
              <a:rPr lang="en-US" sz="2800" dirty="0">
                <a:latin typeface="Calibri Light" panose="020F0302020204030204" pitchFamily="34" charset="0"/>
                <a:cs typeface="Calibri Light" panose="020F0302020204030204" pitchFamily="34" charset="0"/>
              </a:rPr>
              <a:t>Write up shelf-talkers</a:t>
            </a:r>
          </a:p>
        </p:txBody>
      </p:sp>
      <p:pic>
        <p:nvPicPr>
          <p:cNvPr id="5" name="Picture 4">
            <a:extLst>
              <a:ext uri="{FF2B5EF4-FFF2-40B4-BE49-F238E27FC236}">
                <a16:creationId xmlns:a16="http://schemas.microsoft.com/office/drawing/2014/main" id="{BEFC95D5-9E01-4EE4-8C9B-0FAC567A16FA}"/>
              </a:ext>
            </a:extLst>
          </p:cNvPr>
          <p:cNvPicPr>
            <a:picLocks noChangeAspect="1"/>
          </p:cNvPicPr>
          <p:nvPr/>
        </p:nvPicPr>
        <p:blipFill rotWithShape="1">
          <a:blip r:embed="rId2"/>
          <a:srcRect l="7500" t="14361" r="8333" b="26977"/>
          <a:stretch/>
        </p:blipFill>
        <p:spPr>
          <a:xfrm>
            <a:off x="33778" y="2882682"/>
            <a:ext cx="9110221" cy="3975317"/>
          </a:xfrm>
          <a:prstGeom prst="rect">
            <a:avLst/>
          </a:prstGeom>
        </p:spPr>
      </p:pic>
    </p:spTree>
    <p:extLst>
      <p:ext uri="{BB962C8B-B14F-4D97-AF65-F5344CB8AC3E}">
        <p14:creationId xmlns:p14="http://schemas.microsoft.com/office/powerpoint/2010/main" val="2249978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C924BC-C7F8-4821-9B22-79CBE54CF941}"/>
              </a:ext>
            </a:extLst>
          </p:cNvPr>
          <p:cNvPicPr>
            <a:picLocks noChangeAspect="1"/>
          </p:cNvPicPr>
          <p:nvPr/>
        </p:nvPicPr>
        <p:blipFill rotWithShape="1">
          <a:blip r:embed="rId2"/>
          <a:srcRect l="6556" t="14018" r="9860" b="56194"/>
          <a:stretch/>
        </p:blipFill>
        <p:spPr>
          <a:xfrm>
            <a:off x="0" y="0"/>
            <a:ext cx="9144000" cy="2057400"/>
          </a:xfrm>
          <a:prstGeom prst="rect">
            <a:avLst/>
          </a:prstGeom>
        </p:spPr>
      </p:pic>
      <p:sp>
        <p:nvSpPr>
          <p:cNvPr id="7" name="Rectangle 6">
            <a:extLst>
              <a:ext uri="{FF2B5EF4-FFF2-40B4-BE49-F238E27FC236}">
                <a16:creationId xmlns:a16="http://schemas.microsoft.com/office/drawing/2014/main" id="{9CFB61A9-5534-4382-AED9-B53F20A827E2}"/>
              </a:ext>
            </a:extLst>
          </p:cNvPr>
          <p:cNvSpPr/>
          <p:nvPr/>
        </p:nvSpPr>
        <p:spPr>
          <a:xfrm>
            <a:off x="0" y="2057400"/>
            <a:ext cx="9144000" cy="5509200"/>
          </a:xfrm>
          <a:prstGeom prst="rect">
            <a:avLst/>
          </a:prstGeom>
          <a:solidFill>
            <a:schemeClr val="bg2"/>
          </a:solidFill>
        </p:spPr>
        <p:txBody>
          <a:bodyPr wrap="square">
            <a:spAutoFit/>
          </a:bodyPr>
          <a:lstStyle/>
          <a:p>
            <a:pPr algn="ctr"/>
            <a:r>
              <a:rPr lang="en-US" sz="3200" b="1" dirty="0">
                <a:latin typeface="Calibri Light" panose="020F0302020204030204" pitchFamily="34" charset="0"/>
                <a:cs typeface="Calibri Light" panose="020F0302020204030204" pitchFamily="34" charset="0"/>
              </a:rPr>
              <a:t>What’s Ahead for LibraryReads?</a:t>
            </a:r>
          </a:p>
          <a:p>
            <a:pPr algn="ctr"/>
            <a:endParaRPr lang="en-US" sz="3200" b="1" dirty="0">
              <a:latin typeface="Calibri Light" panose="020F0302020204030204" pitchFamily="34" charset="0"/>
              <a:cs typeface="Calibri Light" panose="020F0302020204030204" pitchFamily="34" charset="0"/>
            </a:endParaRPr>
          </a:p>
          <a:p>
            <a:pPr algn="ctr"/>
            <a:r>
              <a:rPr lang="en-US" sz="2400" dirty="0">
                <a:latin typeface="Calibri Light" panose="020F0302020204030204" pitchFamily="34" charset="0"/>
                <a:cs typeface="Calibri Light" panose="020F0302020204030204" pitchFamily="34" charset="0"/>
              </a:rPr>
              <a:t>More robust annotations featuring readalike titles (when possible) chosen by professional readers’ advisory librarians.</a:t>
            </a:r>
            <a:br>
              <a:rPr lang="en-US" sz="2400" dirty="0">
                <a:latin typeface="Calibri Light" panose="020F0302020204030204" pitchFamily="34" charset="0"/>
                <a:cs typeface="Calibri Light" panose="020F0302020204030204" pitchFamily="34" charset="0"/>
              </a:rPr>
            </a:br>
            <a:endParaRPr lang="en-US" sz="2400" dirty="0">
              <a:latin typeface="Calibri Light" panose="020F0302020204030204" pitchFamily="34" charset="0"/>
              <a:cs typeface="Calibri Light" panose="020F0302020204030204" pitchFamily="34" charset="0"/>
            </a:endParaRPr>
          </a:p>
          <a:p>
            <a:pPr algn="ctr"/>
            <a:r>
              <a:rPr lang="en-US" sz="2400" dirty="0">
                <a:latin typeface="Calibri Light" panose="020F0302020204030204" pitchFamily="34" charset="0"/>
                <a:cs typeface="Calibri Light" panose="020F0302020204030204" pitchFamily="34" charset="0"/>
              </a:rPr>
              <a:t>Additional lists, including Steering Committee picks, book group selections, themed lists, and more.</a:t>
            </a:r>
            <a:br>
              <a:rPr lang="en-US" sz="2400" dirty="0">
                <a:latin typeface="Calibri Light" panose="020F0302020204030204" pitchFamily="34" charset="0"/>
                <a:cs typeface="Calibri Light" panose="020F0302020204030204" pitchFamily="34" charset="0"/>
              </a:rPr>
            </a:br>
            <a:endParaRPr lang="en-US" sz="2400" dirty="0">
              <a:latin typeface="Calibri Light" panose="020F0302020204030204" pitchFamily="34" charset="0"/>
              <a:cs typeface="Calibri Light" panose="020F0302020204030204" pitchFamily="34" charset="0"/>
            </a:endParaRPr>
          </a:p>
          <a:p>
            <a:pPr algn="ctr"/>
            <a:r>
              <a:rPr lang="en-US" sz="2400" dirty="0">
                <a:latin typeface="Calibri Light" panose="020F0302020204030204" pitchFamily="34" charset="0"/>
                <a:cs typeface="Calibri Light" panose="020F0302020204030204" pitchFamily="34" charset="0"/>
              </a:rPr>
              <a:t>A new user-friendly website coming soon, giving everyone more access to our expanded content.</a:t>
            </a:r>
          </a:p>
          <a:p>
            <a:pPr algn="ctr"/>
            <a:endParaRPr lang="en-US" sz="2400" dirty="0">
              <a:latin typeface="Calibri Light" panose="020F0302020204030204" pitchFamily="34" charset="0"/>
              <a:cs typeface="Calibri Light" panose="020F0302020204030204" pitchFamily="34" charset="0"/>
            </a:endParaRPr>
          </a:p>
          <a:p>
            <a:pPr algn="ctr"/>
            <a:r>
              <a:rPr lang="en-US" sz="2400" dirty="0">
                <a:latin typeface="Calibri Light" panose="020F0302020204030204" pitchFamily="34" charset="0"/>
                <a:cs typeface="Calibri Light" panose="020F0302020204030204" pitchFamily="34" charset="0"/>
              </a:rPr>
              <a:t>FREE training opportunities via online webinar partnership with </a:t>
            </a:r>
            <a:r>
              <a:rPr lang="en-US" sz="2400" dirty="0" err="1">
                <a:latin typeface="Calibri Light" panose="020F0302020204030204" pitchFamily="34" charset="0"/>
                <a:cs typeface="Calibri Light" panose="020F0302020204030204" pitchFamily="34" charset="0"/>
              </a:rPr>
              <a:t>NoveList</a:t>
            </a:r>
            <a:r>
              <a:rPr lang="en-US" sz="2400" dirty="0">
                <a:latin typeface="Calibri Light" panose="020F0302020204030204" pitchFamily="34" charset="0"/>
                <a:cs typeface="Calibri Light" panose="020F0302020204030204" pitchFamily="34" charset="0"/>
              </a:rPr>
              <a:t> AND MORE!</a:t>
            </a:r>
          </a:p>
          <a:p>
            <a:pPr algn="ctr"/>
            <a:endParaRPr lang="en-US"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05434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C924BC-C7F8-4821-9B22-79CBE54CF941}"/>
              </a:ext>
            </a:extLst>
          </p:cNvPr>
          <p:cNvPicPr>
            <a:picLocks noChangeAspect="1"/>
          </p:cNvPicPr>
          <p:nvPr/>
        </p:nvPicPr>
        <p:blipFill rotWithShape="1">
          <a:blip r:embed="rId2"/>
          <a:srcRect l="6556" t="14018" r="9860" b="56194"/>
          <a:stretch/>
        </p:blipFill>
        <p:spPr>
          <a:xfrm>
            <a:off x="0" y="0"/>
            <a:ext cx="9144000" cy="2057400"/>
          </a:xfrm>
          <a:prstGeom prst="rect">
            <a:avLst/>
          </a:prstGeom>
        </p:spPr>
      </p:pic>
      <p:sp>
        <p:nvSpPr>
          <p:cNvPr id="7" name="Rectangle 6">
            <a:extLst>
              <a:ext uri="{FF2B5EF4-FFF2-40B4-BE49-F238E27FC236}">
                <a16:creationId xmlns:a16="http://schemas.microsoft.com/office/drawing/2014/main" id="{9CFB61A9-5534-4382-AED9-B53F20A827E2}"/>
              </a:ext>
            </a:extLst>
          </p:cNvPr>
          <p:cNvSpPr/>
          <p:nvPr/>
        </p:nvSpPr>
        <p:spPr>
          <a:xfrm>
            <a:off x="0" y="2057400"/>
            <a:ext cx="9144000" cy="2431435"/>
          </a:xfrm>
          <a:prstGeom prst="rect">
            <a:avLst/>
          </a:prstGeom>
          <a:solidFill>
            <a:schemeClr val="bg2"/>
          </a:solidFill>
        </p:spPr>
        <p:txBody>
          <a:bodyPr wrap="square">
            <a:spAutoFit/>
          </a:bodyPr>
          <a:lstStyle/>
          <a:p>
            <a:pPr algn="ctr"/>
            <a:r>
              <a:rPr lang="en-US" sz="3200" b="1" dirty="0">
                <a:latin typeface="Calibri Light" panose="020F0302020204030204" pitchFamily="34" charset="0"/>
                <a:cs typeface="Calibri Light" panose="020F0302020204030204" pitchFamily="34" charset="0"/>
              </a:rPr>
              <a:t>Any Questions?</a:t>
            </a:r>
          </a:p>
          <a:p>
            <a:pPr algn="ctr"/>
            <a:r>
              <a:rPr lang="en-US" sz="3200" b="1" dirty="0">
                <a:latin typeface="Calibri Light" panose="020F0302020204030204" pitchFamily="34" charset="0"/>
                <a:cs typeface="Calibri Light" panose="020F0302020204030204" pitchFamily="34" charset="0"/>
              </a:rPr>
              <a:t>Please feel free to contact </a:t>
            </a:r>
          </a:p>
          <a:p>
            <a:pPr algn="ctr"/>
            <a:r>
              <a:rPr lang="en-US" sz="3200" b="1" dirty="0">
                <a:latin typeface="Calibri Light" panose="020F0302020204030204" pitchFamily="34" charset="0"/>
                <a:cs typeface="Calibri Light" panose="020F0302020204030204" pitchFamily="34" charset="0"/>
              </a:rPr>
              <a:t>Rebecca Vnuk, Executive Director, at Rebecca@libraryreads.org!</a:t>
            </a:r>
            <a:endParaRPr lang="en-US" sz="2400" dirty="0">
              <a:latin typeface="Calibri Light" panose="020F0302020204030204" pitchFamily="34" charset="0"/>
              <a:cs typeface="Calibri Light" panose="020F0302020204030204" pitchFamily="34" charset="0"/>
            </a:endParaRPr>
          </a:p>
          <a:p>
            <a:pPr algn="ctr"/>
            <a:endParaRPr lang="en-US"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65599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2" name="Picture 1">
            <a:extLst>
              <a:ext uri="{FF2B5EF4-FFF2-40B4-BE49-F238E27FC236}">
                <a16:creationId xmlns:a16="http://schemas.microsoft.com/office/drawing/2014/main" id="{460FEE83-4364-4B6F-8145-1E7DBC4381D3}"/>
              </a:ext>
            </a:extLst>
          </p:cNvPr>
          <p:cNvPicPr>
            <a:picLocks noChangeAspect="1"/>
          </p:cNvPicPr>
          <p:nvPr/>
        </p:nvPicPr>
        <p:blipFill rotWithShape="1">
          <a:blip r:embed="rId3"/>
          <a:srcRect l="25833" t="65886" r="27501" b="4074"/>
          <a:stretch/>
        </p:blipFill>
        <p:spPr>
          <a:xfrm>
            <a:off x="0" y="1219200"/>
            <a:ext cx="9067800" cy="3886200"/>
          </a:xfrm>
          <a:prstGeom prst="rect">
            <a:avLst/>
          </a:prstGeom>
        </p:spPr>
      </p:pic>
    </p:spTree>
    <p:extLst>
      <p:ext uri="{BB962C8B-B14F-4D97-AF65-F5344CB8AC3E}">
        <p14:creationId xmlns:p14="http://schemas.microsoft.com/office/powerpoint/2010/main" val="2565863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FF7E7-0C63-4DCA-9876-05399910D38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E60F5DC9-5E06-437B-8DFF-2A69F7546798}"/>
              </a:ext>
            </a:extLst>
          </p:cNvPr>
          <p:cNvPicPr>
            <a:picLocks noChangeAspect="1"/>
          </p:cNvPicPr>
          <p:nvPr/>
        </p:nvPicPr>
        <p:blipFill rotWithShape="1">
          <a:blip r:embed="rId2"/>
          <a:srcRect l="15833" t="17407" r="16666" b="4074"/>
          <a:stretch/>
        </p:blipFill>
        <p:spPr>
          <a:xfrm>
            <a:off x="0" y="-10886"/>
            <a:ext cx="9149353" cy="6868886"/>
          </a:xfrm>
          <a:prstGeom prst="rect">
            <a:avLst/>
          </a:prstGeom>
        </p:spPr>
      </p:pic>
    </p:spTree>
    <p:extLst>
      <p:ext uri="{BB962C8B-B14F-4D97-AF65-F5344CB8AC3E}">
        <p14:creationId xmlns:p14="http://schemas.microsoft.com/office/powerpoint/2010/main" val="786325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6D62C8-8330-42BE-8300-AC8A5E3AF0C8}"/>
              </a:ext>
            </a:extLst>
          </p:cNvPr>
          <p:cNvPicPr>
            <a:picLocks noChangeAspect="1"/>
          </p:cNvPicPr>
          <p:nvPr/>
        </p:nvPicPr>
        <p:blipFill rotWithShape="1">
          <a:blip r:embed="rId2"/>
          <a:srcRect l="30833" t="15926" r="32500" b="4074"/>
          <a:stretch/>
        </p:blipFill>
        <p:spPr>
          <a:xfrm>
            <a:off x="0" y="0"/>
            <a:ext cx="5588000" cy="6858000"/>
          </a:xfrm>
          <a:prstGeom prst="rect">
            <a:avLst/>
          </a:prstGeom>
        </p:spPr>
      </p:pic>
      <p:sp>
        <p:nvSpPr>
          <p:cNvPr id="5" name="TextBox 4">
            <a:extLst>
              <a:ext uri="{FF2B5EF4-FFF2-40B4-BE49-F238E27FC236}">
                <a16:creationId xmlns:a16="http://schemas.microsoft.com/office/drawing/2014/main" id="{1CEE121B-7852-442F-9369-32304077509C}"/>
              </a:ext>
            </a:extLst>
          </p:cNvPr>
          <p:cNvSpPr txBox="1"/>
          <p:nvPr/>
        </p:nvSpPr>
        <p:spPr>
          <a:xfrm>
            <a:off x="5715000" y="1143000"/>
            <a:ext cx="3048000" cy="4154984"/>
          </a:xfrm>
          <a:prstGeom prst="rect">
            <a:avLst/>
          </a:prstGeom>
          <a:noFill/>
        </p:spPr>
        <p:txBody>
          <a:bodyPr wrap="square" rtlCol="0">
            <a:spAutoFit/>
          </a:bodyPr>
          <a:lstStyle/>
          <a:p>
            <a:r>
              <a:rPr lang="en-US" sz="2400" dirty="0">
                <a:latin typeface="Calibri Light" panose="020F0302020204030204" pitchFamily="34" charset="0"/>
                <a:cs typeface="Calibri Light" panose="020F0302020204030204" pitchFamily="34" charset="0"/>
              </a:rPr>
              <a:t>The #1 pick (highest number of votes) gets a “Favorite” badge on the website. Beginning in October 2018 and going forward, books #2-10 are listed in alphabetical order and should be considered of equal popularity by librarians. </a:t>
            </a:r>
          </a:p>
        </p:txBody>
      </p:sp>
    </p:spTree>
    <p:extLst>
      <p:ext uri="{BB962C8B-B14F-4D97-AF65-F5344CB8AC3E}">
        <p14:creationId xmlns:p14="http://schemas.microsoft.com/office/powerpoint/2010/main" val="2209563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07088-6E18-423B-B0A6-BABD783C5960}"/>
              </a:ext>
            </a:extLst>
          </p:cNvPr>
          <p:cNvSpPr>
            <a:spLocks noGrp="1"/>
          </p:cNvSpPr>
          <p:nvPr>
            <p:ph type="title"/>
          </p:nvPr>
        </p:nvSpPr>
        <p:spPr>
          <a:xfrm>
            <a:off x="152400" y="304800"/>
            <a:ext cx="7055380" cy="537882"/>
          </a:xfrm>
        </p:spPr>
        <p:txBody>
          <a:bodyPr/>
          <a:lstStyle/>
          <a:p>
            <a:r>
              <a:rPr lang="en-US" sz="3600" b="1" dirty="0">
                <a:latin typeface="Calibri Light" panose="020F0302020204030204" pitchFamily="34" charset="0"/>
                <a:cs typeface="Calibri Light" panose="020F0302020204030204" pitchFamily="34" charset="0"/>
              </a:rPr>
              <a:t>New for 2018: Hall of Fame Authors</a:t>
            </a:r>
          </a:p>
        </p:txBody>
      </p:sp>
      <p:pic>
        <p:nvPicPr>
          <p:cNvPr id="3" name="Picture 2">
            <a:extLst>
              <a:ext uri="{FF2B5EF4-FFF2-40B4-BE49-F238E27FC236}">
                <a16:creationId xmlns:a16="http://schemas.microsoft.com/office/drawing/2014/main" id="{54196BEF-58F1-4A52-BED4-26B82C9F2864}"/>
              </a:ext>
            </a:extLst>
          </p:cNvPr>
          <p:cNvPicPr>
            <a:picLocks noChangeAspect="1"/>
          </p:cNvPicPr>
          <p:nvPr/>
        </p:nvPicPr>
        <p:blipFill>
          <a:blip r:embed="rId2"/>
          <a:stretch>
            <a:fillRect/>
          </a:stretch>
        </p:blipFill>
        <p:spPr>
          <a:xfrm>
            <a:off x="2809188" y="4191000"/>
            <a:ext cx="6324600" cy="2667000"/>
          </a:xfrm>
          <a:prstGeom prst="rect">
            <a:avLst/>
          </a:prstGeom>
        </p:spPr>
      </p:pic>
      <p:sp>
        <p:nvSpPr>
          <p:cNvPr id="4" name="TextBox 3">
            <a:extLst>
              <a:ext uri="{FF2B5EF4-FFF2-40B4-BE49-F238E27FC236}">
                <a16:creationId xmlns:a16="http://schemas.microsoft.com/office/drawing/2014/main" id="{3D5E612B-ACFE-4D8E-B80F-ED17AD54530D}"/>
              </a:ext>
            </a:extLst>
          </p:cNvPr>
          <p:cNvSpPr txBox="1"/>
          <p:nvPr/>
        </p:nvSpPr>
        <p:spPr>
          <a:xfrm>
            <a:off x="192055" y="1080462"/>
            <a:ext cx="8759890" cy="3477875"/>
          </a:xfrm>
          <a:prstGeom prst="rect">
            <a:avLst/>
          </a:prstGeom>
          <a:noFill/>
        </p:spPr>
        <p:txBody>
          <a:bodyPr wrap="square" rtlCol="0">
            <a:spAutoFit/>
          </a:bodyPr>
          <a:lstStyle/>
          <a:p>
            <a:r>
              <a:rPr lang="en-US" sz="2200" dirty="0">
                <a:latin typeface="Calibri Light" panose="020F0302020204030204" pitchFamily="34" charset="0"/>
                <a:cs typeface="Calibri Light" panose="020F0302020204030204" pitchFamily="34" charset="0"/>
              </a:rPr>
              <a:t>Based on feedback from our users, the Steering Committee decided to create the LibraryReads Hall of Fame designation for favorite authors who appear frequently on the monthly lists. This opens up space for newer and midlist authors, while still giving praise and recognition to those perennially popular authors. </a:t>
            </a:r>
          </a:p>
          <a:p>
            <a:endParaRPr lang="en-US" sz="2200" dirty="0">
              <a:latin typeface="Calibri Light" panose="020F0302020204030204" pitchFamily="34" charset="0"/>
              <a:cs typeface="Calibri Light" panose="020F0302020204030204" pitchFamily="34" charset="0"/>
            </a:endParaRPr>
          </a:p>
          <a:p>
            <a:r>
              <a:rPr lang="en-US" sz="2200" dirty="0">
                <a:latin typeface="Calibri Light" panose="020F0302020204030204" pitchFamily="34" charset="0"/>
                <a:cs typeface="Calibri Light" panose="020F0302020204030204" pitchFamily="34" charset="0"/>
              </a:rPr>
              <a:t>A Hall of Fame author’s title that reaches the votes to make the list does still appear on the list featured on the website, receives additional social media mentions, and is featured in the Hall of Fame section of the LibraryReads website. </a:t>
            </a:r>
          </a:p>
        </p:txBody>
      </p:sp>
    </p:spTree>
    <p:extLst>
      <p:ext uri="{BB962C8B-B14F-4D97-AF65-F5344CB8AC3E}">
        <p14:creationId xmlns:p14="http://schemas.microsoft.com/office/powerpoint/2010/main" val="865573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81006-5FD0-4A2D-9EA5-1A356C99E73A}"/>
              </a:ext>
            </a:extLst>
          </p:cNvPr>
          <p:cNvSpPr>
            <a:spLocks noGrp="1"/>
          </p:cNvSpPr>
          <p:nvPr>
            <p:ph type="title"/>
          </p:nvPr>
        </p:nvSpPr>
        <p:spPr>
          <a:xfrm>
            <a:off x="152400" y="152400"/>
            <a:ext cx="7543800" cy="1400530"/>
          </a:xfrm>
        </p:spPr>
        <p:txBody>
          <a:bodyPr/>
          <a:lstStyle/>
          <a:p>
            <a:r>
              <a:rPr lang="en-US" sz="3200" dirty="0">
                <a:latin typeface="Calibri Light" panose="020F0302020204030204" pitchFamily="34" charset="0"/>
                <a:cs typeface="Calibri Light" panose="020F0302020204030204" pitchFamily="34" charset="0"/>
              </a:rPr>
              <a:t>Why Should YOU Participate in LibraryReads?</a:t>
            </a:r>
          </a:p>
        </p:txBody>
      </p:sp>
      <p:sp>
        <p:nvSpPr>
          <p:cNvPr id="3" name="Rectangle 2">
            <a:extLst>
              <a:ext uri="{FF2B5EF4-FFF2-40B4-BE49-F238E27FC236}">
                <a16:creationId xmlns:a16="http://schemas.microsoft.com/office/drawing/2014/main" id="{32E07CAC-36B4-4951-B9E3-4A8B2553A66F}"/>
              </a:ext>
            </a:extLst>
          </p:cNvPr>
          <p:cNvSpPr/>
          <p:nvPr/>
        </p:nvSpPr>
        <p:spPr>
          <a:xfrm>
            <a:off x="1514475" y="1343542"/>
            <a:ext cx="7162800" cy="2805063"/>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To increase your familiarity with publishers </a:t>
            </a:r>
          </a:p>
          <a:p>
            <a:pPr marL="342900" indent="-342900">
              <a:lnSpc>
                <a:spcPct val="150000"/>
              </a:lnSpc>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To increase your awareness of new books</a:t>
            </a:r>
          </a:p>
          <a:p>
            <a:pPr marL="342900" indent="-342900">
              <a:lnSpc>
                <a:spcPct val="150000"/>
              </a:lnSpc>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To enhance your readers’ advisory skills</a:t>
            </a:r>
          </a:p>
          <a:p>
            <a:pPr marL="342900" indent="-342900">
              <a:lnSpc>
                <a:spcPct val="150000"/>
              </a:lnSpc>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To improve patron experience by connecting readers to great new reads</a:t>
            </a:r>
          </a:p>
        </p:txBody>
      </p:sp>
      <p:sp>
        <p:nvSpPr>
          <p:cNvPr id="4" name="TextBox 3">
            <a:extLst>
              <a:ext uri="{FF2B5EF4-FFF2-40B4-BE49-F238E27FC236}">
                <a16:creationId xmlns:a16="http://schemas.microsoft.com/office/drawing/2014/main" id="{37740587-6F66-4D9A-82E9-8D5FAC959404}"/>
              </a:ext>
            </a:extLst>
          </p:cNvPr>
          <p:cNvSpPr txBox="1"/>
          <p:nvPr/>
        </p:nvSpPr>
        <p:spPr>
          <a:xfrm>
            <a:off x="2667000" y="4126561"/>
            <a:ext cx="6324600" cy="2579039"/>
          </a:xfrm>
          <a:prstGeom prst="rect">
            <a:avLst/>
          </a:prstGeom>
          <a:noFill/>
        </p:spPr>
        <p:txBody>
          <a:bodyPr wrap="square" rtlCol="0">
            <a:spAutoFit/>
          </a:bodyPr>
          <a:lstStyle/>
          <a:p>
            <a:pPr>
              <a:lnSpc>
                <a:spcPct val="150000"/>
              </a:lnSpc>
            </a:pPr>
            <a:r>
              <a:rPr lang="en-US" sz="2200" dirty="0">
                <a:latin typeface="Calibri Light" panose="020F0302020204030204" pitchFamily="34" charset="0"/>
                <a:cs typeface="Calibri Light" panose="020F0302020204030204" pitchFamily="34" charset="0"/>
              </a:rPr>
              <a:t>Anyone working in a public library in the US can vote via your </a:t>
            </a:r>
            <a:r>
              <a:rPr lang="en-US" sz="2200" dirty="0" err="1">
                <a:latin typeface="Calibri Light" panose="020F0302020204030204" pitchFamily="34" charset="0"/>
                <a:cs typeface="Calibri Light" panose="020F0302020204030204" pitchFamily="34" charset="0"/>
              </a:rPr>
              <a:t>NetGalley</a:t>
            </a:r>
            <a:r>
              <a:rPr lang="en-US" sz="2200" dirty="0">
                <a:latin typeface="Calibri Light" panose="020F0302020204030204" pitchFamily="34" charset="0"/>
                <a:cs typeface="Calibri Light" panose="020F0302020204030204" pitchFamily="34" charset="0"/>
              </a:rPr>
              <a:t> or Edelweiss account. You vote after receiving digital or paper ARCs via these two services, from conference events, or from publisher mailings.</a:t>
            </a:r>
          </a:p>
        </p:txBody>
      </p:sp>
    </p:spTree>
    <p:extLst>
      <p:ext uri="{BB962C8B-B14F-4D97-AF65-F5344CB8AC3E}">
        <p14:creationId xmlns:p14="http://schemas.microsoft.com/office/powerpoint/2010/main" val="3752098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05FEF0-D731-48E2-84E0-F62D59C360DE}"/>
              </a:ext>
            </a:extLst>
          </p:cNvPr>
          <p:cNvSpPr/>
          <p:nvPr/>
        </p:nvSpPr>
        <p:spPr>
          <a:xfrm>
            <a:off x="1524000" y="381000"/>
            <a:ext cx="7391400" cy="6524863"/>
          </a:xfrm>
          <a:prstGeom prst="rect">
            <a:avLst/>
          </a:prstGeom>
          <a:solidFill>
            <a:schemeClr val="tx1"/>
          </a:solidFill>
        </p:spPr>
        <p:txBody>
          <a:bodyPr wrap="square">
            <a:spAutoFit/>
          </a:bodyPr>
          <a:lstStyle/>
          <a:p>
            <a:r>
              <a:rPr lang="en-US" sz="2200" b="1" dirty="0">
                <a:solidFill>
                  <a:schemeClr val="accent3"/>
                </a:solidFill>
                <a:latin typeface="Calibri" panose="020F0502020204030204" pitchFamily="34" charset="0"/>
                <a:cs typeface="Calibri" panose="020F0502020204030204" pitchFamily="34" charset="0"/>
              </a:rPr>
              <a:t>How do I nominate titles for </a:t>
            </a:r>
            <a:r>
              <a:rPr lang="en-US" sz="2200" b="1" dirty="0" err="1">
                <a:solidFill>
                  <a:schemeClr val="accent3"/>
                </a:solidFill>
                <a:latin typeface="Calibri" panose="020F0502020204030204" pitchFamily="34" charset="0"/>
                <a:cs typeface="Calibri" panose="020F0502020204030204" pitchFamily="34" charset="0"/>
              </a:rPr>
              <a:t>LibraryReads</a:t>
            </a:r>
            <a:r>
              <a:rPr lang="en-US" sz="2200" b="1" dirty="0">
                <a:solidFill>
                  <a:schemeClr val="accent3"/>
                </a:solidFill>
                <a:latin typeface="Calibri" panose="020F0502020204030204" pitchFamily="34" charset="0"/>
                <a:cs typeface="Calibri" panose="020F0502020204030204" pitchFamily="34" charset="0"/>
              </a:rPr>
              <a:t>?</a:t>
            </a:r>
          </a:p>
          <a:p>
            <a:r>
              <a:rPr lang="en-US" sz="2200" dirty="0">
                <a:solidFill>
                  <a:schemeClr val="bg1"/>
                </a:solidFill>
                <a:latin typeface="Calibri" panose="020F0502020204030204" pitchFamily="34" charset="0"/>
                <a:cs typeface="Calibri" panose="020F0502020204030204" pitchFamily="34" charset="0"/>
              </a:rPr>
              <a:t>Are you regularly employed by a U.S. public library? Then you can nominate titles for </a:t>
            </a:r>
            <a:r>
              <a:rPr lang="en-US" sz="2200" dirty="0" err="1">
                <a:solidFill>
                  <a:schemeClr val="bg1"/>
                </a:solidFill>
                <a:latin typeface="Calibri" panose="020F0502020204030204" pitchFamily="34" charset="0"/>
                <a:cs typeface="Calibri" panose="020F0502020204030204" pitchFamily="34" charset="0"/>
              </a:rPr>
              <a:t>LibraryReads</a:t>
            </a:r>
            <a:r>
              <a:rPr lang="en-US" sz="2200" dirty="0">
                <a:solidFill>
                  <a:schemeClr val="bg1"/>
                </a:solidFill>
                <a:latin typeface="Calibri" panose="020F0502020204030204" pitchFamily="34" charset="0"/>
                <a:cs typeface="Calibri" panose="020F0502020204030204" pitchFamily="34" charset="0"/>
              </a:rPr>
              <a:t>!</a:t>
            </a:r>
          </a:p>
          <a:p>
            <a:endParaRPr lang="en-US" sz="2200" dirty="0">
              <a:solidFill>
                <a:schemeClr val="bg1"/>
              </a:solidFill>
              <a:latin typeface="Calibri" panose="020F0502020204030204" pitchFamily="34" charset="0"/>
              <a:cs typeface="Calibri" panose="020F0502020204030204" pitchFamily="34" charset="0"/>
            </a:endParaRPr>
          </a:p>
          <a:p>
            <a:r>
              <a:rPr lang="en-US" sz="2200" dirty="0">
                <a:solidFill>
                  <a:schemeClr val="bg1"/>
                </a:solidFill>
                <a:latin typeface="Calibri" panose="020F0502020204030204" pitchFamily="34" charset="0"/>
                <a:cs typeface="Calibri" panose="020F0502020204030204" pitchFamily="34" charset="0"/>
              </a:rPr>
              <a:t>Whichever ten books get the most nominations go onto the monthly list. The book with the most nominations becomes the #1 Pick. It’s as simple as that! Books from all adult genres and categories are welcome. We encourage you to read and suggest titles and authors that reflect the diversity of your own communities.</a:t>
            </a:r>
          </a:p>
          <a:p>
            <a:endParaRPr lang="en-US" sz="2200" dirty="0">
              <a:solidFill>
                <a:schemeClr val="bg1"/>
              </a:solidFill>
              <a:latin typeface="Calibri" panose="020F0502020204030204" pitchFamily="34" charset="0"/>
              <a:cs typeface="Calibri" panose="020F0502020204030204" pitchFamily="34" charset="0"/>
            </a:endParaRPr>
          </a:p>
          <a:p>
            <a:r>
              <a:rPr lang="en-US" sz="2200" dirty="0">
                <a:solidFill>
                  <a:schemeClr val="bg1"/>
                </a:solidFill>
                <a:latin typeface="Calibri" panose="020F0502020204030204" pitchFamily="34" charset="0"/>
                <a:cs typeface="Calibri" panose="020F0502020204030204" pitchFamily="34" charset="0"/>
              </a:rPr>
              <a:t>Our nomination deadlines are ONE MONTH ahead of publication, so you will need to read books in advance of publication in physical or digital formats. These digital advance reading copies (or ARCs) are available via Edelweiss and </a:t>
            </a:r>
            <a:r>
              <a:rPr lang="en-US" sz="2200" dirty="0" err="1">
                <a:solidFill>
                  <a:schemeClr val="bg1"/>
                </a:solidFill>
                <a:latin typeface="Calibri" panose="020F0502020204030204" pitchFamily="34" charset="0"/>
                <a:cs typeface="Calibri" panose="020F0502020204030204" pitchFamily="34" charset="0"/>
              </a:rPr>
              <a:t>NetGalley</a:t>
            </a:r>
            <a:r>
              <a:rPr lang="en-US" sz="2200" dirty="0">
                <a:solidFill>
                  <a:schemeClr val="bg1"/>
                </a:solidFill>
                <a:latin typeface="Calibri" panose="020F0502020204030204" pitchFamily="34" charset="0"/>
                <a:cs typeface="Calibri" panose="020F0502020204030204" pitchFamily="34" charset="0"/>
              </a:rPr>
              <a:t>, which are also the two platforms for nominating titles. Both services are free for library staff to register and use. Paper ARCs or galleys are often made available, and can also be used.</a:t>
            </a:r>
          </a:p>
        </p:txBody>
      </p:sp>
    </p:spTree>
    <p:extLst>
      <p:ext uri="{BB962C8B-B14F-4D97-AF65-F5344CB8AC3E}">
        <p14:creationId xmlns:p14="http://schemas.microsoft.com/office/powerpoint/2010/main" val="478420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05FEF0-D731-48E2-84E0-F62D59C360DE}"/>
              </a:ext>
            </a:extLst>
          </p:cNvPr>
          <p:cNvSpPr/>
          <p:nvPr/>
        </p:nvSpPr>
        <p:spPr>
          <a:xfrm>
            <a:off x="1524000" y="19665"/>
            <a:ext cx="7543800" cy="6463308"/>
          </a:xfrm>
          <a:prstGeom prst="rect">
            <a:avLst/>
          </a:prstGeom>
          <a:solidFill>
            <a:schemeClr val="tx1"/>
          </a:solidFill>
        </p:spPr>
        <p:txBody>
          <a:bodyPr wrap="square">
            <a:spAutoFit/>
          </a:bodyPr>
          <a:lstStyle/>
          <a:p>
            <a:r>
              <a:rPr lang="en-US" b="1" dirty="0">
                <a:solidFill>
                  <a:schemeClr val="accent3"/>
                </a:solidFill>
                <a:latin typeface="Calibri" panose="020F0502020204030204" pitchFamily="34" charset="0"/>
                <a:cs typeface="Calibri" panose="020F0502020204030204" pitchFamily="34" charset="0"/>
              </a:rPr>
              <a:t>Nominate titles via Edelweiss</a:t>
            </a:r>
          </a:p>
          <a:p>
            <a:r>
              <a:rPr lang="en-US" dirty="0">
                <a:solidFill>
                  <a:schemeClr val="bg1"/>
                </a:solidFill>
                <a:latin typeface="Calibri" panose="020F0502020204030204" pitchFamily="34" charset="0"/>
                <a:cs typeface="Calibri" panose="020F0502020204030204" pitchFamily="34" charset="0"/>
              </a:rPr>
              <a:t>If you are already an Edelweiss user and registered as working for a public library, you are all set! </a:t>
            </a:r>
            <a:r>
              <a:rPr lang="en-US" b="1" dirty="0">
                <a:solidFill>
                  <a:schemeClr val="bg1"/>
                </a:solidFill>
                <a:latin typeface="Calibri" panose="020F0502020204030204" pitchFamily="34" charset="0"/>
                <a:cs typeface="Calibri" panose="020F0502020204030204" pitchFamily="34" charset="0"/>
              </a:rPr>
              <a:t>You are already a </a:t>
            </a:r>
            <a:r>
              <a:rPr lang="en-US" b="1" dirty="0" err="1">
                <a:solidFill>
                  <a:schemeClr val="bg1"/>
                </a:solidFill>
                <a:latin typeface="Calibri" panose="020F0502020204030204" pitchFamily="34" charset="0"/>
                <a:cs typeface="Calibri" panose="020F0502020204030204" pitchFamily="34" charset="0"/>
              </a:rPr>
              <a:t>LibraryReads</a:t>
            </a:r>
            <a:r>
              <a:rPr lang="en-US" b="1" dirty="0">
                <a:solidFill>
                  <a:schemeClr val="bg1"/>
                </a:solidFill>
                <a:latin typeface="Calibri" panose="020F0502020204030204" pitchFamily="34" charset="0"/>
                <a:cs typeface="Calibri" panose="020F0502020204030204" pitchFamily="34" charset="0"/>
              </a:rPr>
              <a:t> member</a:t>
            </a:r>
            <a:r>
              <a:rPr lang="en-US" dirty="0">
                <a:solidFill>
                  <a:schemeClr val="bg1"/>
                </a:solidFill>
                <a:latin typeface="Calibri" panose="020F0502020204030204" pitchFamily="34" charset="0"/>
                <a:cs typeface="Calibri" panose="020F0502020204030204" pitchFamily="34" charset="0"/>
              </a:rPr>
              <a:t>. When looking at a book you’d like to nominate while logged into Edelweiss, click on the speech balloon at the left bottom side to “Rate and/or Review This Title.” After rating or reviewing, click “Submit To” in the upper right hand corner, and select </a:t>
            </a:r>
            <a:r>
              <a:rPr lang="en-US" dirty="0" err="1">
                <a:solidFill>
                  <a:schemeClr val="bg1"/>
                </a:solidFill>
                <a:latin typeface="Calibri" panose="020F0502020204030204" pitchFamily="34" charset="0"/>
                <a:cs typeface="Calibri" panose="020F0502020204030204" pitchFamily="34" charset="0"/>
              </a:rPr>
              <a:t>LibraryReads</a:t>
            </a:r>
            <a:r>
              <a:rPr lang="en-US" dirty="0">
                <a:solidFill>
                  <a:schemeClr val="bg1"/>
                </a:solidFill>
                <a:latin typeface="Calibri" panose="020F0502020204030204" pitchFamily="34" charset="0"/>
                <a:cs typeface="Calibri" panose="020F0502020204030204" pitchFamily="34" charset="0"/>
              </a:rPr>
              <a:t> from the drop down menu. You may also want to share your review with the Publisher.</a:t>
            </a:r>
          </a:p>
          <a:p>
            <a:endParaRPr lang="en-US"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If you are not an Edelweiss user, please register for Edelweiss using the Organization Type </a:t>
            </a:r>
            <a:r>
              <a:rPr lang="en-US" b="1" dirty="0">
                <a:solidFill>
                  <a:schemeClr val="bg1"/>
                </a:solidFill>
                <a:latin typeface="Calibri" panose="020F0502020204030204" pitchFamily="34" charset="0"/>
                <a:cs typeface="Calibri" panose="020F0502020204030204" pitchFamily="34" charset="0"/>
              </a:rPr>
              <a:t>“Library – Public”</a:t>
            </a:r>
            <a:r>
              <a:rPr lang="en-US" dirty="0">
                <a:solidFill>
                  <a:schemeClr val="bg1"/>
                </a:solidFill>
                <a:latin typeface="Calibri" panose="020F0502020204030204" pitchFamily="34" charset="0"/>
                <a:cs typeface="Calibri" panose="020F0502020204030204" pitchFamily="34" charset="0"/>
              </a:rPr>
              <a:t> to join the </a:t>
            </a:r>
            <a:r>
              <a:rPr lang="en-US" dirty="0" err="1">
                <a:solidFill>
                  <a:schemeClr val="bg1"/>
                </a:solidFill>
                <a:latin typeface="Calibri" panose="020F0502020204030204" pitchFamily="34" charset="0"/>
                <a:cs typeface="Calibri" panose="020F0502020204030204" pitchFamily="34" charset="0"/>
              </a:rPr>
              <a:t>LibraryReads</a:t>
            </a:r>
            <a:r>
              <a:rPr lang="en-US" dirty="0">
                <a:solidFill>
                  <a:schemeClr val="bg1"/>
                </a:solidFill>
                <a:latin typeface="Calibri" panose="020F0502020204030204" pitchFamily="34" charset="0"/>
                <a:cs typeface="Calibri" panose="020F0502020204030204" pitchFamily="34" charset="0"/>
              </a:rPr>
              <a:t> community.</a:t>
            </a:r>
          </a:p>
          <a:p>
            <a:endParaRPr lang="en-US" b="1" dirty="0">
              <a:solidFill>
                <a:schemeClr val="accent3"/>
              </a:solidFill>
              <a:latin typeface="Calibri" panose="020F0502020204030204" pitchFamily="34" charset="0"/>
              <a:cs typeface="Calibri" panose="020F0502020204030204" pitchFamily="34" charset="0"/>
            </a:endParaRPr>
          </a:p>
          <a:p>
            <a:r>
              <a:rPr lang="en-US" b="1" dirty="0">
                <a:solidFill>
                  <a:schemeClr val="accent3"/>
                </a:solidFill>
                <a:latin typeface="Calibri" panose="020F0502020204030204" pitchFamily="34" charset="0"/>
                <a:cs typeface="Calibri" panose="020F0502020204030204" pitchFamily="34" charset="0"/>
              </a:rPr>
              <a:t>Nominate titles via </a:t>
            </a:r>
            <a:r>
              <a:rPr lang="en-US" b="1" dirty="0" err="1">
                <a:solidFill>
                  <a:schemeClr val="accent3"/>
                </a:solidFill>
                <a:latin typeface="Calibri" panose="020F0502020204030204" pitchFamily="34" charset="0"/>
                <a:cs typeface="Calibri" panose="020F0502020204030204" pitchFamily="34" charset="0"/>
              </a:rPr>
              <a:t>NetGalley</a:t>
            </a:r>
            <a:endParaRPr lang="en-US" b="1" dirty="0">
              <a:solidFill>
                <a:schemeClr val="accent3"/>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If you are already a </a:t>
            </a:r>
            <a:r>
              <a:rPr lang="en-US" dirty="0" err="1">
                <a:solidFill>
                  <a:schemeClr val="bg1"/>
                </a:solidFill>
                <a:latin typeface="Calibri" panose="020F0502020204030204" pitchFamily="34" charset="0"/>
                <a:cs typeface="Calibri" panose="020F0502020204030204" pitchFamily="34" charset="0"/>
              </a:rPr>
              <a:t>NetGalley</a:t>
            </a:r>
            <a:r>
              <a:rPr lang="en-US" dirty="0">
                <a:solidFill>
                  <a:schemeClr val="bg1"/>
                </a:solidFill>
                <a:latin typeface="Calibri" panose="020F0502020204030204" pitchFamily="34" charset="0"/>
                <a:cs typeface="Calibri" panose="020F0502020204030204" pitchFamily="34" charset="0"/>
              </a:rPr>
              <a:t> member, </a:t>
            </a:r>
            <a:r>
              <a:rPr lang="en-US" b="1" dirty="0">
                <a:solidFill>
                  <a:schemeClr val="bg1"/>
                </a:solidFill>
                <a:latin typeface="Calibri" panose="020F0502020204030204" pitchFamily="34" charset="0"/>
                <a:cs typeface="Calibri" panose="020F0502020204030204" pitchFamily="34" charset="0"/>
              </a:rPr>
              <a:t>you are already a </a:t>
            </a:r>
            <a:r>
              <a:rPr lang="en-US" b="1" dirty="0" err="1">
                <a:solidFill>
                  <a:schemeClr val="bg1"/>
                </a:solidFill>
                <a:latin typeface="Calibri" panose="020F0502020204030204" pitchFamily="34" charset="0"/>
                <a:cs typeface="Calibri" panose="020F0502020204030204" pitchFamily="34" charset="0"/>
              </a:rPr>
              <a:t>LibraryReads</a:t>
            </a:r>
            <a:r>
              <a:rPr lang="en-US" b="1" dirty="0">
                <a:solidFill>
                  <a:schemeClr val="bg1"/>
                </a:solidFill>
                <a:latin typeface="Calibri" panose="020F0502020204030204" pitchFamily="34" charset="0"/>
                <a:cs typeface="Calibri" panose="020F0502020204030204" pitchFamily="34" charset="0"/>
              </a:rPr>
              <a:t> member. </a:t>
            </a:r>
            <a:r>
              <a:rPr lang="en-US" dirty="0">
                <a:solidFill>
                  <a:schemeClr val="bg1"/>
                </a:solidFill>
                <a:latin typeface="Calibri" panose="020F0502020204030204" pitchFamily="34" charset="0"/>
                <a:cs typeface="Calibri" panose="020F0502020204030204" pitchFamily="34" charset="0"/>
              </a:rPr>
              <a:t>You may nominate any of your approved titles via the “Feedback” button on the Title Details page. </a:t>
            </a:r>
            <a:r>
              <a:rPr lang="en-US" b="1" dirty="0">
                <a:solidFill>
                  <a:schemeClr val="bg1"/>
                </a:solidFill>
                <a:latin typeface="Calibri" panose="020F0502020204030204" pitchFamily="34" charset="0"/>
                <a:cs typeface="Calibri" panose="020F0502020204030204" pitchFamily="34" charset="0"/>
              </a:rPr>
              <a:t>Be sure to edit your profile to identify yourself as a public library employee, or your vote won’t count.</a:t>
            </a:r>
          </a:p>
          <a:p>
            <a:endParaRPr lang="en-US" b="1"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If you’re not yet a member of </a:t>
            </a:r>
            <a:r>
              <a:rPr lang="en-US" dirty="0" err="1">
                <a:solidFill>
                  <a:schemeClr val="bg1"/>
                </a:solidFill>
                <a:latin typeface="Calibri" panose="020F0502020204030204" pitchFamily="34" charset="0"/>
                <a:cs typeface="Calibri" panose="020F0502020204030204" pitchFamily="34" charset="0"/>
              </a:rPr>
              <a:t>NetGalley</a:t>
            </a:r>
            <a:r>
              <a:rPr lang="en-US" dirty="0">
                <a:solidFill>
                  <a:schemeClr val="bg1"/>
                </a:solidFill>
                <a:latin typeface="Calibri" panose="020F0502020204030204" pitchFamily="34" charset="0"/>
                <a:cs typeface="Calibri" panose="020F0502020204030204" pitchFamily="34" charset="0"/>
              </a:rPr>
              <a:t>, you may register at www.netgalley.com. You will be able to request digital galleys and be invited to view new titles. Be sure to edit your profile to identify yourself as a public library employee, or your vote won’t count.</a:t>
            </a:r>
          </a:p>
          <a:p>
            <a:endParaRPr lang="en-US" b="1" dirty="0">
              <a:solidFill>
                <a:schemeClr val="accent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9147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0BAA5-6C2E-434F-9D39-D6AA3B17CDA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DF463B0-6CAE-4962-B95D-B28A49F05344}"/>
              </a:ext>
            </a:extLst>
          </p:cNvPr>
          <p:cNvPicPr/>
          <p:nvPr/>
        </p:nvPicPr>
        <p:blipFill rotWithShape="1">
          <a:blip r:embed="rId2"/>
          <a:srcRect l="19257" t="18803" r="30684" b="30798"/>
          <a:stretch/>
        </p:blipFill>
        <p:spPr bwMode="auto">
          <a:xfrm>
            <a:off x="0" y="0"/>
            <a:ext cx="9144000" cy="6858000"/>
          </a:xfrm>
          <a:prstGeom prst="rect">
            <a:avLst/>
          </a:prstGeom>
          <a:ln>
            <a:noFill/>
          </a:ln>
          <a:extLst>
            <a:ext uri="{53640926-AAD7-44D8-BBD7-CCE9431645EC}">
              <a14:shadowObscured xmlns:a14="http://schemas.microsoft.com/office/drawing/2010/main"/>
            </a:ext>
          </a:extLst>
        </p:spPr>
      </p:pic>
      <p:sp>
        <p:nvSpPr>
          <p:cNvPr id="4" name="Oval 3">
            <a:extLst>
              <a:ext uri="{FF2B5EF4-FFF2-40B4-BE49-F238E27FC236}">
                <a16:creationId xmlns:a16="http://schemas.microsoft.com/office/drawing/2014/main" id="{831D0975-9529-487D-9D3D-50F89E78AA99}"/>
              </a:ext>
            </a:extLst>
          </p:cNvPr>
          <p:cNvSpPr/>
          <p:nvPr/>
        </p:nvSpPr>
        <p:spPr>
          <a:xfrm>
            <a:off x="5486400" y="5257800"/>
            <a:ext cx="990600" cy="762000"/>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B57DCBEC-C9DC-415F-AE8F-1E26338187AA}"/>
              </a:ext>
            </a:extLst>
          </p:cNvPr>
          <p:cNvCxnSpPr/>
          <p:nvPr/>
        </p:nvCxnSpPr>
        <p:spPr>
          <a:xfrm flipH="1">
            <a:off x="6324600" y="4419600"/>
            <a:ext cx="609600" cy="838200"/>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0038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1051</TotalTime>
  <Words>880</Words>
  <Application>Microsoft Office PowerPoint</Application>
  <PresentationFormat>On-screen Show (4:3)</PresentationFormat>
  <Paragraphs>61</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Century Gothic</vt:lpstr>
      <vt:lpstr>Wingdings 3</vt:lpstr>
      <vt:lpstr>Ion</vt:lpstr>
      <vt:lpstr>PowerPoint Presentation</vt:lpstr>
      <vt:lpstr>PowerPoint Presentation</vt:lpstr>
      <vt:lpstr>PowerPoint Presentation</vt:lpstr>
      <vt:lpstr>PowerPoint Presentation</vt:lpstr>
      <vt:lpstr>New for 2018: Hall of Fame Authors</vt:lpstr>
      <vt:lpstr>Why Should YOU Participate in LibraryReads?</vt:lpstr>
      <vt:lpstr>PowerPoint Presentation</vt:lpstr>
      <vt:lpstr>PowerPoint Presentation</vt:lpstr>
      <vt:lpstr>PowerPoint Presentation</vt:lpstr>
      <vt:lpstr>PowerPoint Presentation</vt:lpstr>
      <vt:lpstr>PowerPoint Presentation</vt:lpstr>
      <vt:lpstr>LibraryReads Annotations</vt:lpstr>
      <vt:lpstr>Using LibraryReads  </vt:lpstr>
      <vt:lpstr>LibraryReads in the Library: </vt:lpstr>
      <vt:lpstr>PowerPoint Presentation</vt:lpstr>
      <vt:lpstr>PowerPoint Presentation</vt:lpstr>
    </vt:vector>
  </TitlesOfParts>
  <Company>American Library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Better Annotations</dc:title>
  <dc:creator>rvnuk</dc:creator>
  <cp:lastModifiedBy>joanne</cp:lastModifiedBy>
  <cp:revision>95</cp:revision>
  <cp:lastPrinted>2018-06-22T00:30:07Z</cp:lastPrinted>
  <dcterms:created xsi:type="dcterms:W3CDTF">2015-12-08T20:45:37Z</dcterms:created>
  <dcterms:modified xsi:type="dcterms:W3CDTF">2019-02-07T15:08:47Z</dcterms:modified>
</cp:coreProperties>
</file>