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media/media1.gif" ContentType="video/unknown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7" r:id="rId2"/>
    <p:sldId id="259" r:id="rId3"/>
    <p:sldId id="340" r:id="rId4"/>
    <p:sldId id="338" r:id="rId5"/>
    <p:sldId id="339" r:id="rId6"/>
    <p:sldId id="357" r:id="rId7"/>
    <p:sldId id="351" r:id="rId8"/>
    <p:sldId id="352" r:id="rId9"/>
    <p:sldId id="260" r:id="rId10"/>
    <p:sldId id="285" r:id="rId11"/>
    <p:sldId id="261" r:id="rId12"/>
    <p:sldId id="287" r:id="rId13"/>
    <p:sldId id="353" r:id="rId14"/>
    <p:sldId id="265" r:id="rId15"/>
    <p:sldId id="288" r:id="rId16"/>
    <p:sldId id="267" r:id="rId17"/>
    <p:sldId id="290" r:id="rId18"/>
    <p:sldId id="262" r:id="rId19"/>
    <p:sldId id="292" r:id="rId20"/>
    <p:sldId id="341" r:id="rId21"/>
    <p:sldId id="272" r:id="rId22"/>
    <p:sldId id="342" r:id="rId23"/>
    <p:sldId id="366" r:id="rId24"/>
    <p:sldId id="360" r:id="rId25"/>
    <p:sldId id="361" r:id="rId26"/>
    <p:sldId id="367" r:id="rId27"/>
    <p:sldId id="362" r:id="rId28"/>
    <p:sldId id="358" r:id="rId29"/>
    <p:sldId id="359" r:id="rId30"/>
    <p:sldId id="363" r:id="rId31"/>
    <p:sldId id="364" r:id="rId32"/>
    <p:sldId id="368" r:id="rId33"/>
    <p:sldId id="365" r:id="rId34"/>
    <p:sldId id="343" r:id="rId35"/>
    <p:sldId id="349" r:id="rId36"/>
    <p:sldId id="350" r:id="rId37"/>
    <p:sldId id="309" r:id="rId38"/>
    <p:sldId id="280" r:id="rId39"/>
    <p:sldId id="337" r:id="rId40"/>
    <p:sldId id="312" r:id="rId41"/>
    <p:sldId id="316" r:id="rId42"/>
    <p:sldId id="335" r:id="rId43"/>
    <p:sldId id="313" r:id="rId44"/>
    <p:sldId id="344" r:id="rId45"/>
    <p:sldId id="322" r:id="rId46"/>
    <p:sldId id="315" r:id="rId47"/>
    <p:sldId id="318" r:id="rId48"/>
    <p:sldId id="319" r:id="rId49"/>
    <p:sldId id="320" r:id="rId50"/>
    <p:sldId id="327" r:id="rId51"/>
    <p:sldId id="303" r:id="rId52"/>
    <p:sldId id="302" r:id="rId53"/>
    <p:sldId id="356" r:id="rId54"/>
    <p:sldId id="317" r:id="rId55"/>
    <p:sldId id="324" r:id="rId56"/>
    <p:sldId id="323" r:id="rId57"/>
    <p:sldId id="325" r:id="rId58"/>
    <p:sldId id="326" r:id="rId59"/>
    <p:sldId id="321" r:id="rId60"/>
    <p:sldId id="258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67883" autoAdjust="0"/>
  </p:normalViewPr>
  <p:slideViewPr>
    <p:cSldViewPr snapToGrid="0">
      <p:cViewPr varScale="1">
        <p:scale>
          <a:sx n="81" d="100"/>
          <a:sy n="81" d="100"/>
        </p:scale>
        <p:origin x="-1688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09F933-6629-416D-A229-5EE89F1C5534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A3C2BFAA-B10B-413B-A44F-61C764A72170}">
      <dgm:prSet phldrT="[Text]"/>
      <dgm:spPr/>
      <dgm:t>
        <a:bodyPr/>
        <a:lstStyle/>
        <a:p>
          <a:r>
            <a:rPr lang="en-US" dirty="0" smtClean="0"/>
            <a:t>You</a:t>
          </a:r>
          <a:endParaRPr lang="en-US" dirty="0"/>
        </a:p>
      </dgm:t>
    </dgm:pt>
    <dgm:pt modelId="{67756536-75E8-416D-97D1-5D00718D547D}" type="parTrans" cxnId="{B9D360E7-EFB0-47F2-8FA0-377AAEB88B2F}">
      <dgm:prSet/>
      <dgm:spPr/>
      <dgm:t>
        <a:bodyPr/>
        <a:lstStyle/>
        <a:p>
          <a:endParaRPr lang="en-US"/>
        </a:p>
      </dgm:t>
    </dgm:pt>
    <dgm:pt modelId="{96443DD7-C81C-4CAC-B174-8C3D6BDE8AA4}" type="sibTrans" cxnId="{B9D360E7-EFB0-47F2-8FA0-377AAEB88B2F}">
      <dgm:prSet/>
      <dgm:spPr/>
      <dgm:t>
        <a:bodyPr/>
        <a:lstStyle/>
        <a:p>
          <a:endParaRPr lang="en-US"/>
        </a:p>
      </dgm:t>
    </dgm:pt>
    <dgm:pt modelId="{724F168E-9D20-44B4-9ACD-C6C344B49AD6}">
      <dgm:prSet phldrT="[Text]"/>
      <dgm:spPr/>
      <dgm:t>
        <a:bodyPr/>
        <a:lstStyle/>
        <a:p>
          <a:r>
            <a:rPr lang="en-US" dirty="0" smtClean="0"/>
            <a:t>Collections</a:t>
          </a:r>
          <a:endParaRPr lang="en-US" dirty="0"/>
        </a:p>
      </dgm:t>
    </dgm:pt>
    <dgm:pt modelId="{C51BCE8F-9506-4681-8193-C8D667B04CC1}" type="parTrans" cxnId="{FB0AFAC3-39D2-4A2E-A458-B7625C52DC85}">
      <dgm:prSet/>
      <dgm:spPr/>
      <dgm:t>
        <a:bodyPr/>
        <a:lstStyle/>
        <a:p>
          <a:endParaRPr lang="en-US"/>
        </a:p>
      </dgm:t>
    </dgm:pt>
    <dgm:pt modelId="{38545779-126F-42ED-B2D9-BBB2F827D2B7}" type="sibTrans" cxnId="{FB0AFAC3-39D2-4A2E-A458-B7625C52DC85}">
      <dgm:prSet/>
      <dgm:spPr/>
      <dgm:t>
        <a:bodyPr/>
        <a:lstStyle/>
        <a:p>
          <a:endParaRPr lang="en-US"/>
        </a:p>
      </dgm:t>
    </dgm:pt>
    <dgm:pt modelId="{E0ADD012-D892-4543-8717-7329FFF3B26E}">
      <dgm:prSet phldrT="[Text]"/>
      <dgm:spPr/>
      <dgm:t>
        <a:bodyPr/>
        <a:lstStyle/>
        <a:p>
          <a:r>
            <a:rPr lang="en-US" dirty="0" smtClean="0"/>
            <a:t>Audience</a:t>
          </a:r>
          <a:endParaRPr lang="en-US" dirty="0"/>
        </a:p>
      </dgm:t>
    </dgm:pt>
    <dgm:pt modelId="{74A1CEDD-FED8-4DE5-8681-EC885C4A64D6}" type="parTrans" cxnId="{7107D6CB-195A-49AE-B25F-CCB5D7E24E95}">
      <dgm:prSet/>
      <dgm:spPr/>
      <dgm:t>
        <a:bodyPr/>
        <a:lstStyle/>
        <a:p>
          <a:endParaRPr lang="en-US"/>
        </a:p>
      </dgm:t>
    </dgm:pt>
    <dgm:pt modelId="{6750908E-C065-42AD-AD38-933B85910142}" type="sibTrans" cxnId="{7107D6CB-195A-49AE-B25F-CCB5D7E24E95}">
      <dgm:prSet/>
      <dgm:spPr/>
      <dgm:t>
        <a:bodyPr/>
        <a:lstStyle/>
        <a:p>
          <a:endParaRPr lang="en-US"/>
        </a:p>
      </dgm:t>
    </dgm:pt>
    <dgm:pt modelId="{007C7E04-83B9-4CAA-9EB8-0F3F44CE38CB}" type="pres">
      <dgm:prSet presAssocID="{3E09F933-6629-416D-A229-5EE89F1C5534}" presName="compositeShape" presStyleCnt="0">
        <dgm:presLayoutVars>
          <dgm:chMax val="7"/>
          <dgm:dir/>
          <dgm:resizeHandles val="exact"/>
        </dgm:presLayoutVars>
      </dgm:prSet>
      <dgm:spPr/>
    </dgm:pt>
    <dgm:pt modelId="{0081927B-F38F-4275-A18B-976206D05EB1}" type="pres">
      <dgm:prSet presAssocID="{A3C2BFAA-B10B-413B-A44F-61C764A72170}" presName="circ1" presStyleLbl="vennNode1" presStyleIdx="0" presStyleCnt="3"/>
      <dgm:spPr/>
      <dgm:t>
        <a:bodyPr/>
        <a:lstStyle/>
        <a:p>
          <a:endParaRPr lang="en-US"/>
        </a:p>
      </dgm:t>
    </dgm:pt>
    <dgm:pt modelId="{BFD6A5A0-8DCA-45CF-9A16-0A99C7ABC316}" type="pres">
      <dgm:prSet presAssocID="{A3C2BFAA-B10B-413B-A44F-61C764A7217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56B7BB-2E55-4D80-87F0-78A5A3008A90}" type="pres">
      <dgm:prSet presAssocID="{724F168E-9D20-44B4-9ACD-C6C344B49AD6}" presName="circ2" presStyleLbl="vennNode1" presStyleIdx="1" presStyleCnt="3"/>
      <dgm:spPr/>
      <dgm:t>
        <a:bodyPr/>
        <a:lstStyle/>
        <a:p>
          <a:endParaRPr lang="en-US"/>
        </a:p>
      </dgm:t>
    </dgm:pt>
    <dgm:pt modelId="{080D906D-B60C-4119-82F0-8F78D2248B02}" type="pres">
      <dgm:prSet presAssocID="{724F168E-9D20-44B4-9ACD-C6C344B49AD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0038E7-9610-488E-AAC1-4AC24608D48E}" type="pres">
      <dgm:prSet presAssocID="{E0ADD012-D892-4543-8717-7329FFF3B26E}" presName="circ3" presStyleLbl="vennNode1" presStyleIdx="2" presStyleCnt="3"/>
      <dgm:spPr/>
      <dgm:t>
        <a:bodyPr/>
        <a:lstStyle/>
        <a:p>
          <a:endParaRPr lang="en-US"/>
        </a:p>
      </dgm:t>
    </dgm:pt>
    <dgm:pt modelId="{AE65FC8C-54C0-471B-BF47-FB47B1219006}" type="pres">
      <dgm:prSet presAssocID="{E0ADD012-D892-4543-8717-7329FFF3B26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07D6CB-195A-49AE-B25F-CCB5D7E24E95}" srcId="{3E09F933-6629-416D-A229-5EE89F1C5534}" destId="{E0ADD012-D892-4543-8717-7329FFF3B26E}" srcOrd="2" destOrd="0" parTransId="{74A1CEDD-FED8-4DE5-8681-EC885C4A64D6}" sibTransId="{6750908E-C065-42AD-AD38-933B85910142}"/>
    <dgm:cxn modelId="{8F06F6AD-5DA8-42EC-B612-08BA7A2A2C0B}" type="presOf" srcId="{A3C2BFAA-B10B-413B-A44F-61C764A72170}" destId="{0081927B-F38F-4275-A18B-976206D05EB1}" srcOrd="0" destOrd="0" presId="urn:microsoft.com/office/officeart/2005/8/layout/venn1"/>
    <dgm:cxn modelId="{FB0AFAC3-39D2-4A2E-A458-B7625C52DC85}" srcId="{3E09F933-6629-416D-A229-5EE89F1C5534}" destId="{724F168E-9D20-44B4-9ACD-C6C344B49AD6}" srcOrd="1" destOrd="0" parTransId="{C51BCE8F-9506-4681-8193-C8D667B04CC1}" sibTransId="{38545779-126F-42ED-B2D9-BBB2F827D2B7}"/>
    <dgm:cxn modelId="{1D5A9D8E-D69C-4379-ABBC-C7887BF71609}" type="presOf" srcId="{3E09F933-6629-416D-A229-5EE89F1C5534}" destId="{007C7E04-83B9-4CAA-9EB8-0F3F44CE38CB}" srcOrd="0" destOrd="0" presId="urn:microsoft.com/office/officeart/2005/8/layout/venn1"/>
    <dgm:cxn modelId="{EEF625DE-0EED-4ECC-86CA-03CF40E88D59}" type="presOf" srcId="{E0ADD012-D892-4543-8717-7329FFF3B26E}" destId="{440038E7-9610-488E-AAC1-4AC24608D48E}" srcOrd="0" destOrd="0" presId="urn:microsoft.com/office/officeart/2005/8/layout/venn1"/>
    <dgm:cxn modelId="{45208BB7-7CC5-446C-85AF-C46FA6069AB9}" type="presOf" srcId="{E0ADD012-D892-4543-8717-7329FFF3B26E}" destId="{AE65FC8C-54C0-471B-BF47-FB47B1219006}" srcOrd="1" destOrd="0" presId="urn:microsoft.com/office/officeart/2005/8/layout/venn1"/>
    <dgm:cxn modelId="{7D2157E8-60D2-486B-BDE6-DB8A0F4ADD8B}" type="presOf" srcId="{A3C2BFAA-B10B-413B-A44F-61C764A72170}" destId="{BFD6A5A0-8DCA-45CF-9A16-0A99C7ABC316}" srcOrd="1" destOrd="0" presId="urn:microsoft.com/office/officeart/2005/8/layout/venn1"/>
    <dgm:cxn modelId="{B9D360E7-EFB0-47F2-8FA0-377AAEB88B2F}" srcId="{3E09F933-6629-416D-A229-5EE89F1C5534}" destId="{A3C2BFAA-B10B-413B-A44F-61C764A72170}" srcOrd="0" destOrd="0" parTransId="{67756536-75E8-416D-97D1-5D00718D547D}" sibTransId="{96443DD7-C81C-4CAC-B174-8C3D6BDE8AA4}"/>
    <dgm:cxn modelId="{466EC8D4-BBFE-46E4-B68C-5943DD381EF4}" type="presOf" srcId="{724F168E-9D20-44B4-9ACD-C6C344B49AD6}" destId="{9256B7BB-2E55-4D80-87F0-78A5A3008A90}" srcOrd="0" destOrd="0" presId="urn:microsoft.com/office/officeart/2005/8/layout/venn1"/>
    <dgm:cxn modelId="{820C02F1-1CFD-4C32-8A9F-5E7C83998F86}" type="presOf" srcId="{724F168E-9D20-44B4-9ACD-C6C344B49AD6}" destId="{080D906D-B60C-4119-82F0-8F78D2248B02}" srcOrd="1" destOrd="0" presId="urn:microsoft.com/office/officeart/2005/8/layout/venn1"/>
    <dgm:cxn modelId="{4ED8B856-D7F2-4F67-9B8F-63E4EECF7677}" type="presParOf" srcId="{007C7E04-83B9-4CAA-9EB8-0F3F44CE38CB}" destId="{0081927B-F38F-4275-A18B-976206D05EB1}" srcOrd="0" destOrd="0" presId="urn:microsoft.com/office/officeart/2005/8/layout/venn1"/>
    <dgm:cxn modelId="{7CFBA2D0-8C3D-4962-8C78-2942635B98EA}" type="presParOf" srcId="{007C7E04-83B9-4CAA-9EB8-0F3F44CE38CB}" destId="{BFD6A5A0-8DCA-45CF-9A16-0A99C7ABC316}" srcOrd="1" destOrd="0" presId="urn:microsoft.com/office/officeart/2005/8/layout/venn1"/>
    <dgm:cxn modelId="{88B3A67B-80BC-4654-8D73-D587AEB091E3}" type="presParOf" srcId="{007C7E04-83B9-4CAA-9EB8-0F3F44CE38CB}" destId="{9256B7BB-2E55-4D80-87F0-78A5A3008A90}" srcOrd="2" destOrd="0" presId="urn:microsoft.com/office/officeart/2005/8/layout/venn1"/>
    <dgm:cxn modelId="{74F6EC6A-1B36-42C3-B0EA-BC099DD9F97E}" type="presParOf" srcId="{007C7E04-83B9-4CAA-9EB8-0F3F44CE38CB}" destId="{080D906D-B60C-4119-82F0-8F78D2248B02}" srcOrd="3" destOrd="0" presId="urn:microsoft.com/office/officeart/2005/8/layout/venn1"/>
    <dgm:cxn modelId="{46F975BE-95F4-42A9-A3C1-3965C7E1FECE}" type="presParOf" srcId="{007C7E04-83B9-4CAA-9EB8-0F3F44CE38CB}" destId="{440038E7-9610-488E-AAC1-4AC24608D48E}" srcOrd="4" destOrd="0" presId="urn:microsoft.com/office/officeart/2005/8/layout/venn1"/>
    <dgm:cxn modelId="{EFAB1DAC-8E74-4822-BF18-A7857001270B}" type="presParOf" srcId="{007C7E04-83B9-4CAA-9EB8-0F3F44CE38CB}" destId="{AE65FC8C-54C0-471B-BF47-FB47B121900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81927B-F38F-4275-A18B-976206D05EB1}">
      <dsp:nvSpPr>
        <dsp:cNvPr id="0" name=""/>
        <dsp:cNvSpPr/>
      </dsp:nvSpPr>
      <dsp:spPr>
        <a:xfrm>
          <a:off x="1448426" y="68236"/>
          <a:ext cx="3275347" cy="327534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You</a:t>
          </a:r>
          <a:endParaRPr lang="en-US" sz="3400" kern="1200" dirty="0"/>
        </a:p>
      </dsp:txBody>
      <dsp:txXfrm>
        <a:off x="1885139" y="641422"/>
        <a:ext cx="2401921" cy="1473906"/>
      </dsp:txXfrm>
    </dsp:sp>
    <dsp:sp modelId="{9256B7BB-2E55-4D80-87F0-78A5A3008A90}">
      <dsp:nvSpPr>
        <dsp:cNvPr id="0" name=""/>
        <dsp:cNvSpPr/>
      </dsp:nvSpPr>
      <dsp:spPr>
        <a:xfrm>
          <a:off x="2630280" y="2115328"/>
          <a:ext cx="3275347" cy="3275347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Collections</a:t>
          </a:r>
          <a:endParaRPr lang="en-US" sz="3400" kern="1200" dirty="0"/>
        </a:p>
      </dsp:txBody>
      <dsp:txXfrm>
        <a:off x="3631991" y="2961459"/>
        <a:ext cx="1965208" cy="1801440"/>
      </dsp:txXfrm>
    </dsp:sp>
    <dsp:sp modelId="{440038E7-9610-488E-AAC1-4AC24608D48E}">
      <dsp:nvSpPr>
        <dsp:cNvPr id="0" name=""/>
        <dsp:cNvSpPr/>
      </dsp:nvSpPr>
      <dsp:spPr>
        <a:xfrm>
          <a:off x="266571" y="2115328"/>
          <a:ext cx="3275347" cy="327534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Audience</a:t>
          </a:r>
          <a:endParaRPr lang="en-US" sz="3400" kern="1200" dirty="0"/>
        </a:p>
      </dsp:txBody>
      <dsp:txXfrm>
        <a:off x="575000" y="2961459"/>
        <a:ext cx="1965208" cy="1801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2D261-5029-4C63-9A42-B983C68A7F21}" type="datetimeFigureOut">
              <a:rPr lang="en-US" smtClean="0"/>
              <a:t>10/1/15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C9A98-B295-4D06-A8BA-528A03D1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65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Design this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04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>
              <a:latin typeface="Franklin Gothic Medium" panose="020B0603020102020204" pitchFamily="34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91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Franklin Gothic Medium" panose="020B0603020102020204" pitchFamily="34" charset="0"/>
              </a:rPr>
              <a:t>Lawrence Public Library and Pius Library</a:t>
            </a:r>
          </a:p>
          <a:p>
            <a:r>
              <a:rPr lang="en-US" sz="1200" dirty="0" smtClean="0">
                <a:latin typeface="Franklin Gothic Medium" panose="020B0603020102020204" pitchFamily="34" charset="0"/>
              </a:rPr>
              <a:t>One way – dull.  Like and </a:t>
            </a:r>
            <a:r>
              <a:rPr lang="en-US" sz="1200" dirty="0" err="1" smtClean="0">
                <a:latin typeface="Franklin Gothic Medium" panose="020B0603020102020204" pitchFamily="34" charset="0"/>
              </a:rPr>
              <a:t>reblog</a:t>
            </a:r>
            <a:r>
              <a:rPr lang="en-US" sz="1200" dirty="0" smtClean="0">
                <a:latin typeface="Franklin Gothic Medium" panose="020B0603020102020204" pitchFamily="34" charset="0"/>
              </a:rPr>
              <a:t>.</a:t>
            </a:r>
          </a:p>
          <a:p>
            <a:r>
              <a:rPr lang="en-US" sz="1200" dirty="0" smtClean="0">
                <a:latin typeface="Franklin Gothic Medium" panose="020B0603020102020204" pitchFamily="34" charset="0"/>
              </a:rPr>
              <a:t>Feature staff, feature local artists, feature events.</a:t>
            </a:r>
            <a:r>
              <a:rPr lang="en-US" sz="1200" baseline="0" dirty="0" smtClean="0">
                <a:latin typeface="Franklin Gothic Medium" panose="020B0603020102020204" pitchFamily="34" charset="0"/>
              </a:rPr>
              <a:t>  Book reviews.  If this, then this.  Services.  Weather.  Where in the building?</a:t>
            </a:r>
            <a:endParaRPr lang="en-US" sz="1200" dirty="0" smtClean="0">
              <a:latin typeface="Franklin Gothic Medium" panose="020B0603020102020204" pitchFamily="34" charset="0"/>
            </a:endParaRPr>
          </a:p>
          <a:p>
            <a:r>
              <a:rPr lang="en-US" sz="1200" dirty="0" smtClean="0">
                <a:latin typeface="Franklin Gothic Medium" panose="020B0603020102020204" pitchFamily="34" charset="0"/>
              </a:rPr>
              <a:t>This day in history, image posts</a:t>
            </a:r>
          </a:p>
          <a:p>
            <a:r>
              <a:rPr lang="en-US" sz="1200" dirty="0" smtClean="0">
                <a:latin typeface="Franklin Gothic Medium" panose="020B0603020102020204" pitchFamily="34" charset="0"/>
              </a:rPr>
              <a:t>Try:  Tweeting 4x</a:t>
            </a:r>
          </a:p>
          <a:p>
            <a:r>
              <a:rPr lang="en-US" sz="1200" dirty="0" smtClean="0">
                <a:latin typeface="Franklin Gothic Medium" panose="020B0603020102020204" pitchFamily="34" charset="0"/>
              </a:rPr>
              <a:t>Try:  Photos</a:t>
            </a:r>
          </a:p>
          <a:p>
            <a:r>
              <a:rPr lang="en-US" sz="1200" dirty="0" smtClean="0">
                <a:latin typeface="Franklin Gothic Medium" panose="020B0603020102020204" pitchFamily="34" charset="0"/>
              </a:rPr>
              <a:t>Try:  Connecting with Periscope.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30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Sense of local identity through current and historic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67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#</a:t>
            </a:r>
            <a:r>
              <a:rPr lang="en-US" sz="1200" dirty="0" err="1" smtClean="0"/>
              <a:t>readersofIC</a:t>
            </a:r>
            <a:r>
              <a:rPr lang="en-US" sz="1200" dirty="0" smtClean="0"/>
              <a:t> (Iowa City public library staff members and what they are reading)</a:t>
            </a:r>
          </a:p>
          <a:p>
            <a:r>
              <a:rPr lang="en-US" sz="1200" dirty="0" smtClean="0"/>
              <a:t>#</a:t>
            </a:r>
            <a:r>
              <a:rPr lang="en-US" sz="1200" dirty="0" err="1" smtClean="0"/>
              <a:t>librariesofinstagram</a:t>
            </a:r>
            <a:endParaRPr lang="en-US" sz="1200" dirty="0" smtClean="0"/>
          </a:p>
          <a:p>
            <a:r>
              <a:rPr lang="en-US" sz="1200" dirty="0" smtClean="0"/>
              <a:t>#</a:t>
            </a:r>
            <a:r>
              <a:rPr lang="en-US" sz="1200" dirty="0" err="1" smtClean="0"/>
              <a:t>typetuesday</a:t>
            </a:r>
            <a:r>
              <a:rPr lang="en-US" sz="1200" dirty="0" smtClean="0"/>
              <a:t> (fonts, handwriting, etc.)</a:t>
            </a:r>
          </a:p>
          <a:p>
            <a:r>
              <a:rPr lang="en-US" sz="1200" dirty="0" smtClean="0"/>
              <a:t>#</a:t>
            </a:r>
            <a:r>
              <a:rPr lang="en-US" sz="1200" dirty="0" err="1" smtClean="0"/>
              <a:t>bookporn</a:t>
            </a:r>
            <a:endParaRPr lang="en-US" sz="1200" dirty="0" smtClean="0"/>
          </a:p>
          <a:p>
            <a:r>
              <a:rPr lang="en-US" sz="1200" dirty="0" smtClean="0"/>
              <a:t>#</a:t>
            </a:r>
            <a:r>
              <a:rPr lang="en-US" sz="1200" dirty="0" err="1" smtClean="0"/>
              <a:t>uiowa</a:t>
            </a:r>
            <a:r>
              <a:rPr lang="en-US" sz="1200" dirty="0" smtClean="0"/>
              <a:t> </a:t>
            </a:r>
          </a:p>
          <a:p>
            <a:r>
              <a:rPr lang="en-US" sz="1200" dirty="0" smtClean="0"/>
              <a:t>#</a:t>
            </a:r>
            <a:r>
              <a:rPr lang="en-US" sz="1200" dirty="0" err="1" smtClean="0"/>
              <a:t>libraryselfie</a:t>
            </a:r>
            <a:r>
              <a:rPr lang="en-US" sz="1200" dirty="0" smtClean="0"/>
              <a:t> or #</a:t>
            </a:r>
            <a:r>
              <a:rPr lang="en-US" sz="1200" dirty="0" err="1" smtClean="0"/>
              <a:t>libraryshelfie</a:t>
            </a:r>
            <a:r>
              <a:rPr lang="en-US" sz="1200" dirty="0" smtClean="0"/>
              <a:t> (selfie in the stacks)</a:t>
            </a:r>
          </a:p>
          <a:p>
            <a:r>
              <a:rPr lang="en-US" sz="1200" dirty="0" smtClean="0"/>
              <a:t>#</a:t>
            </a:r>
            <a:r>
              <a:rPr lang="en-US" sz="1200" dirty="0" err="1" smtClean="0"/>
              <a:t>bookfacefriday</a:t>
            </a:r>
            <a:endParaRPr lang="en-US" sz="1200" dirty="0" smtClean="0"/>
          </a:p>
          <a:p>
            <a:r>
              <a:rPr lang="en-US" sz="1200" dirty="0" smtClean="0"/>
              <a:t>#</a:t>
            </a:r>
            <a:r>
              <a:rPr lang="en-US" sz="1200" dirty="0" err="1" smtClean="0"/>
              <a:t>tbt</a:t>
            </a:r>
            <a:r>
              <a:rPr lang="en-US" sz="1200" dirty="0" smtClean="0"/>
              <a:t> </a:t>
            </a:r>
          </a:p>
          <a:p>
            <a:r>
              <a:rPr lang="en-US" sz="1200" dirty="0" smtClean="0"/>
              <a:t>#</a:t>
            </a:r>
            <a:r>
              <a:rPr lang="en-US" sz="1200" dirty="0" err="1" smtClean="0"/>
              <a:t>marbledmonday</a:t>
            </a:r>
            <a:endParaRPr lang="en-US" sz="1200" dirty="0" smtClean="0"/>
          </a:p>
          <a:p>
            <a:r>
              <a:rPr lang="en-US" sz="1200" dirty="0" smtClean="0"/>
              <a:t>#</a:t>
            </a:r>
            <a:r>
              <a:rPr lang="en-US" sz="1200" dirty="0" err="1" smtClean="0"/>
              <a:t>manuscriptmonday</a:t>
            </a:r>
            <a:endParaRPr lang="en-US" sz="1200" dirty="0" smtClean="0"/>
          </a:p>
          <a:p>
            <a:r>
              <a:rPr lang="en-US" sz="1200" dirty="0" smtClean="0"/>
              <a:t>#</a:t>
            </a:r>
            <a:r>
              <a:rPr lang="en-US" sz="1200" dirty="0" err="1" smtClean="0"/>
              <a:t>morbidmonday</a:t>
            </a:r>
            <a:r>
              <a:rPr lang="en-US" sz="1200" dirty="0" smtClean="0"/>
              <a:t> (usually done by the medical museums, shows something creepy/morbid)</a:t>
            </a:r>
          </a:p>
          <a:p>
            <a:r>
              <a:rPr lang="en-US" sz="1200" dirty="0" smtClean="0"/>
              <a:t>#</a:t>
            </a:r>
            <a:r>
              <a:rPr lang="en-US" sz="1200" dirty="0" err="1" smtClean="0"/>
              <a:t>caturday</a:t>
            </a:r>
            <a:r>
              <a:rPr lang="en-US" sz="1200" dirty="0" smtClean="0"/>
              <a:t> (Saturday post featuring cats)</a:t>
            </a:r>
          </a:p>
          <a:p>
            <a:r>
              <a:rPr lang="en-US" sz="1200" dirty="0" smtClean="0"/>
              <a:t>#</a:t>
            </a:r>
            <a:r>
              <a:rPr lang="en-US" sz="1200" dirty="0" err="1" smtClean="0"/>
              <a:t>bookguts</a:t>
            </a:r>
            <a:r>
              <a:rPr lang="en-US" sz="1200" dirty="0" smtClean="0"/>
              <a:t> </a:t>
            </a:r>
          </a:p>
          <a:p>
            <a:r>
              <a:rPr lang="en-US" sz="1200" dirty="0" smtClean="0"/>
              <a:t>#</a:t>
            </a:r>
            <a:r>
              <a:rPr lang="en-US" sz="1200" dirty="0" err="1" smtClean="0"/>
              <a:t>frankenbooks</a:t>
            </a:r>
            <a:r>
              <a:rPr lang="en-US" sz="1200" dirty="0" smtClean="0"/>
              <a:t> (books sewn together or repaired with yarn, other homemade stuff)</a:t>
            </a:r>
          </a:p>
          <a:p>
            <a:r>
              <a:rPr lang="en-US" sz="1200" dirty="0" smtClean="0"/>
              <a:t>#</a:t>
            </a:r>
            <a:r>
              <a:rPr lang="en-US" sz="1200" dirty="0" err="1" smtClean="0"/>
              <a:t>accidentalbookmarks</a:t>
            </a:r>
            <a:r>
              <a:rPr lang="en-US" sz="1200" dirty="0" smtClean="0"/>
              <a:t> (stuff found in books)</a:t>
            </a:r>
          </a:p>
          <a:p>
            <a:r>
              <a:rPr lang="en-US" sz="1200" dirty="0" smtClean="0"/>
              <a:t>#</a:t>
            </a:r>
            <a:r>
              <a:rPr lang="en-US" sz="1200" dirty="0" err="1" smtClean="0"/>
              <a:t>cardcatalogfriday</a:t>
            </a:r>
            <a:r>
              <a:rPr lang="en-US" sz="120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94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too much black and white.</a:t>
            </a:r>
          </a:p>
          <a:p>
            <a:r>
              <a:rPr lang="en-US" dirty="0" smtClean="0"/>
              <a:t>Mix</a:t>
            </a:r>
            <a:r>
              <a:rPr lang="en-US" baseline="0" dirty="0" smtClean="0"/>
              <a:t> up historic photos with real objects, people, your building, have a variety.  All black and white photos can look very dull.</a:t>
            </a:r>
          </a:p>
          <a:p>
            <a:r>
              <a:rPr lang="en-US" baseline="0" dirty="0" smtClean="0"/>
              <a:t>Talk to other collections – need an app like re-gram.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8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Topic based.  Therefore, esoteric collection topics can find a niche. </a:t>
            </a:r>
          </a:p>
          <a:p>
            <a:r>
              <a:rPr lang="en-US" dirty="0" err="1" smtClean="0"/>
              <a:t>Othmeralia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23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Othermeralia</a:t>
            </a:r>
            <a:r>
              <a:rPr lang="en-US" dirty="0" smtClean="0"/>
              <a:t> – one staff member.</a:t>
            </a:r>
          </a:p>
          <a:p>
            <a:r>
              <a:rPr lang="en-US" dirty="0" smtClean="0"/>
              <a:t>Clear voice.</a:t>
            </a:r>
          </a:p>
          <a:p>
            <a:r>
              <a:rPr lang="en-US" dirty="0" smtClean="0"/>
              <a:t>Sudden</a:t>
            </a:r>
            <a:r>
              <a:rPr lang="en-US" baseline="0" dirty="0" smtClean="0"/>
              <a:t> national audience for a very small place.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95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Channel, not storage</a:t>
            </a:r>
          </a:p>
          <a:p>
            <a:r>
              <a:rPr lang="en-US" dirty="0" smtClean="0"/>
              <a:t>#2 Search Engine</a:t>
            </a:r>
          </a:p>
          <a:p>
            <a:r>
              <a:rPr lang="en-US" dirty="0" smtClean="0"/>
              <a:t>Events, Book reviews, but feature people.</a:t>
            </a:r>
          </a:p>
          <a:p>
            <a:r>
              <a:rPr lang="en-US" dirty="0" smtClean="0"/>
              <a:t>ICPL staff picks.  </a:t>
            </a:r>
          </a:p>
          <a:p>
            <a:r>
              <a:rPr lang="en-US" dirty="0" smtClean="0"/>
              <a:t>Book</a:t>
            </a:r>
            <a:r>
              <a:rPr lang="en-US" baseline="0" dirty="0" smtClean="0"/>
              <a:t> reviews.</a:t>
            </a:r>
          </a:p>
          <a:p>
            <a:r>
              <a:rPr lang="en-US" baseline="0" dirty="0" smtClean="0"/>
              <a:t>If you loved this, read this.</a:t>
            </a:r>
          </a:p>
          <a:p>
            <a:r>
              <a:rPr lang="en-US" baseline="0" dirty="0" smtClean="0"/>
              <a:t>Support </a:t>
            </a:r>
            <a:r>
              <a:rPr lang="en-US" baseline="0" dirty="0" err="1" smtClean="0"/>
              <a:t>booktubers</a:t>
            </a:r>
            <a:r>
              <a:rPr lang="en-US" baseline="0" dirty="0" smtClean="0"/>
              <a:t> at your library.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23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Mutter</a:t>
            </a:r>
            <a:r>
              <a:rPr lang="en-US" baseline="0" dirty="0" smtClean="0"/>
              <a:t> minute</a:t>
            </a:r>
          </a:p>
          <a:p>
            <a:r>
              <a:rPr lang="en-US" baseline="0" dirty="0" smtClean="0"/>
              <a:t>Guess what’s on the curator’s desk</a:t>
            </a:r>
          </a:p>
          <a:p>
            <a:r>
              <a:rPr lang="en-US" dirty="0" smtClean="0"/>
              <a:t>Iowa City Public Library</a:t>
            </a:r>
          </a:p>
          <a:p>
            <a:r>
              <a:rPr lang="en-US" dirty="0" smtClean="0"/>
              <a:t>The Mutter Museum</a:t>
            </a:r>
          </a:p>
          <a:p>
            <a:r>
              <a:rPr lang="en-US" dirty="0" smtClean="0"/>
              <a:t>The Brain Scoop</a:t>
            </a:r>
          </a:p>
          <a:p>
            <a:r>
              <a:rPr lang="en-US" dirty="0" err="1" smtClean="0"/>
              <a:t>Staxpeditions</a:t>
            </a:r>
            <a:endParaRPr lang="en-US" dirty="0" smtClean="0"/>
          </a:p>
          <a:p>
            <a:endParaRPr lang="en-US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79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Which leads to an important point,</a:t>
            </a:r>
            <a:r>
              <a:rPr lang="en-US" baseline="0" dirty="0" smtClean="0"/>
              <a:t> and something to keep in mind for today’s talk.</a:t>
            </a:r>
          </a:p>
          <a:p>
            <a:r>
              <a:rPr lang="en-US" baseline="0" dirty="0" smtClean="0"/>
              <a:t>Social media is a great place to find an audience.</a:t>
            </a:r>
          </a:p>
          <a:p>
            <a:r>
              <a:rPr lang="en-US" baseline="0" dirty="0" smtClean="0"/>
              <a:t>But the best place to find your audience may not be any particular social media site.</a:t>
            </a:r>
          </a:p>
          <a:p>
            <a:r>
              <a:rPr lang="en-US" baseline="0" dirty="0" smtClean="0"/>
              <a:t>It may not be YOUR social media sites.</a:t>
            </a:r>
          </a:p>
          <a:p>
            <a:r>
              <a:rPr lang="en-US" baseline="0" dirty="0" smtClean="0"/>
              <a:t>Should always be part of an overall strategy, working back and forth with traditional advertising, blogging, email marketing, paper newspapers, and more.  There is no one place to reach everyone.</a:t>
            </a:r>
          </a:p>
          <a:p>
            <a:r>
              <a:rPr lang="en-US" dirty="0" smtClean="0"/>
              <a:t>“I don’t have time” </a:t>
            </a:r>
          </a:p>
          <a:p>
            <a:r>
              <a:rPr lang="en-US" dirty="0" smtClean="0"/>
              <a:t>Life</a:t>
            </a:r>
            <a:r>
              <a:rPr lang="en-US" baseline="0" dirty="0" smtClean="0"/>
              <a:t> is increasingly on/offline – (Pew stats).</a:t>
            </a:r>
          </a:p>
          <a:p>
            <a:r>
              <a:rPr lang="en-US" baseline="0" dirty="0" smtClean="0"/>
              <a:t>It’s NOT an age thing.  You have to want to have a conversation WITH the people there, or it will show.  </a:t>
            </a:r>
          </a:p>
          <a:p>
            <a:r>
              <a:rPr lang="en-US" baseline="0" dirty="0" smtClean="0"/>
              <a:t>Involve everyone.  Give them a Role. Every Librarian is an outreach librarian.  Successful social media involves everyone in some way.  Processing is the best chance to find stuff.</a:t>
            </a:r>
          </a:p>
          <a:p>
            <a:r>
              <a:rPr lang="en-US" baseline="0" dirty="0" smtClean="0"/>
              <a:t>Pick the best fit of audience/message so you get the most ROI. May NOT be your own channels.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University of Iowa is located in Iowa City,</a:t>
            </a:r>
            <a:r>
              <a:rPr lang="en-US" baseline="0" dirty="0" smtClean="0"/>
              <a:t> IA.</a:t>
            </a:r>
          </a:p>
          <a:p>
            <a:r>
              <a:rPr lang="en-US" dirty="0" smtClean="0"/>
              <a:t>Large</a:t>
            </a:r>
            <a:r>
              <a:rPr lang="en-US" baseline="0" dirty="0" smtClean="0"/>
              <a:t> research university with an </a:t>
            </a:r>
            <a:r>
              <a:rPr lang="en-US" dirty="0" smtClean="0"/>
              <a:t>Undergraduate enrollment of </a:t>
            </a:r>
            <a:r>
              <a:rPr lang="en-US" b="1" dirty="0" smtClean="0"/>
              <a:t>22,354</a:t>
            </a:r>
          </a:p>
          <a:p>
            <a:r>
              <a:rPr lang="en-US" dirty="0" smtClean="0"/>
              <a:t>Fun </a:t>
            </a:r>
            <a:r>
              <a:rPr lang="en-US" baseline="0" dirty="0" smtClean="0"/>
              <a:t>public library</a:t>
            </a:r>
          </a:p>
          <a:p>
            <a:r>
              <a:rPr lang="en-US" baseline="0" dirty="0" smtClean="0"/>
              <a:t>Located within the United States’ only UNESCO designated City of Literature</a:t>
            </a:r>
          </a:p>
          <a:p>
            <a:r>
              <a:rPr lang="en-US" baseline="0" dirty="0" smtClean="0"/>
              <a:t>Writer’s workshop, International writers program, Center for the Book.</a:t>
            </a:r>
          </a:p>
          <a:p>
            <a:r>
              <a:rPr lang="en-US" baseline="0" dirty="0" smtClean="0"/>
              <a:t>The building you see is the original territorial capitol of Iowa, now a museum and the building at the heart of campus.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37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Locals are</a:t>
            </a:r>
            <a:r>
              <a:rPr lang="en-US" baseline="0" dirty="0" smtClean="0"/>
              <a:t> on Facebook and email.</a:t>
            </a:r>
          </a:p>
          <a:p>
            <a:r>
              <a:rPr lang="en-US" baseline="0" dirty="0" smtClean="0"/>
              <a:t>But Facebook is problematic.</a:t>
            </a:r>
          </a:p>
          <a:p>
            <a:r>
              <a:rPr lang="en-US" baseline="0" dirty="0" smtClean="0"/>
              <a:t>When we assess event attendance they see it in the paper newspaper, or respond to our postcard mailers.</a:t>
            </a:r>
          </a:p>
          <a:p>
            <a:r>
              <a:rPr lang="en-US" baseline="0" dirty="0" smtClean="0"/>
              <a:t>If you want to measure social media success by event attendance, that may be a mismatch.</a:t>
            </a:r>
          </a:p>
          <a:p>
            <a:r>
              <a:rPr lang="en-US" baseline="0" dirty="0" smtClean="0"/>
              <a:t>Choose goals that fit social media.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767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example, our University Archivist is extremely active on social media, but does not post anything himself.</a:t>
            </a:r>
          </a:p>
          <a:p>
            <a:r>
              <a:rPr lang="en-US" dirty="0" smtClean="0"/>
              <a:t>He</a:t>
            </a:r>
            <a:r>
              <a:rPr lang="en-US" baseline="0" dirty="0" smtClean="0"/>
              <a:t> has partnerships with the University to write a monthly “Old Gold” column for the alumni magazine that I share widely on social media.</a:t>
            </a:r>
          </a:p>
          <a:p>
            <a:r>
              <a:rPr lang="en-US" baseline="0" dirty="0" smtClean="0"/>
              <a:t>He also selects content and writes</a:t>
            </a:r>
            <a:r>
              <a:rPr lang="en-US" dirty="0" smtClean="0"/>
              <a:t> one social media post a week</a:t>
            </a:r>
            <a:r>
              <a:rPr lang="en-US" baseline="0" dirty="0" smtClean="0"/>
              <a:t> that is our most popular weekly post, seen by the widest audience – and isn’t on our own channels.  He makes a #</a:t>
            </a:r>
            <a:r>
              <a:rPr lang="en-US" baseline="0" dirty="0" err="1" smtClean="0"/>
              <a:t>tbt</a:t>
            </a:r>
            <a:r>
              <a:rPr lang="en-US" baseline="0" dirty="0" smtClean="0"/>
              <a:t> post that goes on the main University of Iowa Twitter, Instagram, and Facebook.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056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Working on social media alone has positives that you can use to your advantage, and challenges.</a:t>
            </a:r>
          </a:p>
          <a:p>
            <a:pPr marL="228600" indent="-228600">
              <a:buAutoNum type="arabicPeriod"/>
            </a:pPr>
            <a:r>
              <a:rPr lang="en-US" dirty="0" smtClean="0"/>
              <a:t>Consistent</a:t>
            </a:r>
            <a:r>
              <a:rPr lang="en-US" baseline="0" dirty="0" smtClean="0"/>
              <a:t> voice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Few barriers or conflict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Burnout is easy </a:t>
            </a:r>
          </a:p>
          <a:p>
            <a:pPr marL="0" indent="0">
              <a:buNone/>
            </a:pPr>
            <a:r>
              <a:rPr lang="en-US" baseline="0" dirty="0" smtClean="0"/>
              <a:t>Tips:  Recruit help if you can in the form of volunteers, students, gradually incorporating any other staff, particularly if they are processing any historic materials, physical or digital – they have their eyes on the stuff.  </a:t>
            </a:r>
          </a:p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129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Coordinator/Coach</a:t>
            </a:r>
            <a:r>
              <a:rPr lang="en-US" baseline="0" dirty="0" smtClean="0"/>
              <a:t> plus team – </a:t>
            </a:r>
            <a:r>
              <a:rPr lang="en-US" dirty="0" err="1" smtClean="0"/>
              <a:t>UISpecColl</a:t>
            </a:r>
            <a:r>
              <a:rPr lang="en-US" dirty="0" smtClean="0"/>
              <a:t>  “Find me the cool stuff.”</a:t>
            </a:r>
          </a:p>
          <a:p>
            <a:endParaRPr lang="en-US" dirty="0" smtClean="0"/>
          </a:p>
          <a:p>
            <a:r>
              <a:rPr lang="en-US" dirty="0" smtClean="0"/>
              <a:t>Coordinator:  Voice, tags, collecting content from any volunteers or interns, </a:t>
            </a:r>
            <a:r>
              <a:rPr lang="en-US" dirty="0" err="1" smtClean="0"/>
              <a:t>reblogging</a:t>
            </a:r>
            <a:r>
              <a:rPr lang="en-US" baseline="0" dirty="0" smtClean="0"/>
              <a:t> &amp; sharing to other sites.  Design.  </a:t>
            </a:r>
          </a:p>
          <a:p>
            <a:r>
              <a:rPr lang="en-US" baseline="0" dirty="0" err="1" smtClean="0"/>
              <a:t>Pro:Easy</a:t>
            </a:r>
            <a:r>
              <a:rPr lang="en-US" baseline="0" dirty="0" smtClean="0"/>
              <a:t> to loop in others</a:t>
            </a:r>
          </a:p>
          <a:p>
            <a:r>
              <a:rPr lang="en-US" baseline="0" dirty="0" smtClean="0"/>
              <a:t>Drawback:  As it scales, manager doesn’t post as much (similar to management in general)  Be willing to let others have the spotlight.  </a:t>
            </a:r>
          </a:p>
          <a:p>
            <a:r>
              <a:rPr lang="en-US" baseline="0" dirty="0" smtClean="0"/>
              <a:t>Easy to start, can harder to incorporate new folks into this existing model, if they are used to leading on their own</a:t>
            </a:r>
          </a:p>
          <a:p>
            <a:r>
              <a:rPr lang="en-US" baseline="0" dirty="0" smtClean="0"/>
              <a:t>Advice:  Manage the overall, but give people something, a theme, a social site, a topic, that they are responsible for on their own to avoid micromanaging and give trust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36F01-F5CB-45CF-B1A4-364940DA459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903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 support, or you will burn out.</a:t>
            </a:r>
          </a:p>
          <a:p>
            <a:r>
              <a:rPr lang="en-US" dirty="0" smtClean="0"/>
              <a:t>Working with volunteers or students</a:t>
            </a:r>
            <a:r>
              <a:rPr lang="en-US" baseline="0" dirty="0" smtClean="0"/>
              <a:t> can be easy.</a:t>
            </a:r>
          </a:p>
          <a:p>
            <a:r>
              <a:rPr lang="en-US" baseline="0" dirty="0" smtClean="0"/>
              <a:t>Teen advisory team.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027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Social Media Matrix</a:t>
            </a:r>
            <a:r>
              <a:rPr lang="en-US" baseline="0" dirty="0" smtClean="0"/>
              <a:t> from Julia Gardner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Head of Reader Services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Special Collections Research Center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University of Chicago Library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 Easy to start conversations with new contributors.  Set expectations. Give guidelines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about what fits where, all while being simple.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805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Chase’s Calendar of Events – Use</a:t>
            </a:r>
            <a:r>
              <a:rPr lang="en-US" baseline="0" dirty="0" smtClean="0"/>
              <a:t> this month’s holidays to search the collections and find random things.</a:t>
            </a:r>
          </a:p>
          <a:p>
            <a:r>
              <a:rPr lang="en-US" baseline="0" dirty="0" smtClean="0"/>
              <a:t>Create a mini-exhibit of three items that are part of a theme.  Unusual creator, format, size, something that ties them together.</a:t>
            </a:r>
          </a:p>
          <a:p>
            <a:r>
              <a:rPr lang="en-US" baseline="0" dirty="0" smtClean="0"/>
              <a:t>[-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items]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351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Especially useful if you can’t get along.</a:t>
            </a:r>
            <a:r>
              <a:rPr lang="en-US" baseline="0" dirty="0" smtClean="0"/>
              <a:t>  Give someone their own space on one site and you do another.</a:t>
            </a:r>
            <a:endParaRPr lang="en-US" dirty="0" smtClean="0"/>
          </a:p>
          <a:p>
            <a:r>
              <a:rPr lang="en-US" dirty="0" smtClean="0"/>
              <a:t>Especially useful for subject</a:t>
            </a:r>
            <a:r>
              <a:rPr lang="en-US" baseline="0" dirty="0" smtClean="0"/>
              <a:t> specific pages.</a:t>
            </a:r>
          </a:p>
          <a:p>
            <a:r>
              <a:rPr lang="en-US" dirty="0" err="1" smtClean="0"/>
              <a:t>Hevelin</a:t>
            </a:r>
            <a:r>
              <a:rPr lang="en-US" dirty="0" smtClean="0"/>
              <a:t>, Maps, IWA, and Iowa City Past.</a:t>
            </a:r>
          </a:p>
          <a:p>
            <a:r>
              <a:rPr lang="en-US" dirty="0" smtClean="0"/>
              <a:t>“Personal </a:t>
            </a:r>
            <a:r>
              <a:rPr lang="en-US" dirty="0" err="1" smtClean="0"/>
              <a:t>Fifedoms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Allows</a:t>
            </a:r>
            <a:r>
              <a:rPr lang="en-US" baseline="0" dirty="0" smtClean="0"/>
              <a:t> for followers to choose specific topics to follow, with a space where the whole identity can be seen.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Can also create</a:t>
            </a:r>
            <a:r>
              <a:rPr lang="en-US" baseline="0" dirty="0" smtClean="0"/>
              <a:t> a calendar, and assign everyone a day, once a month, once a week, once a semester.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Selected </a:t>
            </a:r>
            <a:r>
              <a:rPr lang="en-US" dirty="0" err="1" smtClean="0"/>
              <a:t>reblogs</a:t>
            </a:r>
            <a:r>
              <a:rPr lang="en-US" dirty="0" smtClean="0"/>
              <a:t> to the main page  (hierarchy – identity can scale.  Libraries – university – field)</a:t>
            </a:r>
          </a:p>
          <a:p>
            <a:endParaRPr lang="en-US" dirty="0" smtClean="0"/>
          </a:p>
          <a:p>
            <a:r>
              <a:rPr lang="en-US" dirty="0" smtClean="0"/>
              <a:t>Pros:</a:t>
            </a:r>
            <a:r>
              <a:rPr lang="en-US" baseline="0" dirty="0" smtClean="0"/>
              <a:t>  Sense of ownership.  Easy when you don’t have to share or coordinate.</a:t>
            </a:r>
          </a:p>
          <a:p>
            <a:r>
              <a:rPr lang="en-US" baseline="0" dirty="0" smtClean="0"/>
              <a:t>Cons:  Isolation leads to burnout. A single person WILL burnout, so this isn’t sustainable in the long run.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36F01-F5CB-45CF-B1A4-364940DA459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628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Scheduled posting or </a:t>
            </a:r>
            <a:r>
              <a:rPr lang="en-US" dirty="0" err="1" smtClean="0"/>
              <a:t>rebog</a:t>
            </a:r>
            <a:r>
              <a:rPr lang="en-US" dirty="0" smtClean="0"/>
              <a:t> responsibility: A week at time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Pro:  Spreads the work.  Can claim weeks that you know you won’t have major projects.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Con:  Can</a:t>
            </a:r>
            <a:r>
              <a:rPr lang="en-US" baseline="0" dirty="0" smtClean="0"/>
              <a:t> be harder to maintain a consistent voice.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36F01-F5CB-45CF-B1A4-364940DA459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849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An in-between management strategy:  University of Iowa Study Abroad recruits students to post to their own pages &amp; pays a stipend or a device (their choice) for the semester. Requires a certain number of posts but about anything.  Then selectively </a:t>
            </a:r>
            <a:r>
              <a:rPr lang="en-US" baseline="0" dirty="0" err="1" smtClean="0"/>
              <a:t>reblog</a:t>
            </a:r>
            <a:r>
              <a:rPr lang="en-US" baseline="0" dirty="0" smtClean="0"/>
              <a:t>.  NOT US telling or controlling the story.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Biggest question:  Post to your accounts, or </a:t>
            </a:r>
            <a:r>
              <a:rPr lang="en-US" baseline="0" dirty="0" err="1" smtClean="0"/>
              <a:t>reblog</a:t>
            </a:r>
            <a:r>
              <a:rPr lang="en-US" baseline="0" dirty="0" smtClean="0"/>
              <a:t> from theirs?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You cannot control the Internet.</a:t>
            </a:r>
            <a:r>
              <a:rPr lang="en-US" baseline="0" dirty="0" smtClean="0"/>
              <a:t>  They will highlight things you think are stupid.  They might say things “wrong.”  They won’t speak as “</a:t>
            </a:r>
            <a:r>
              <a:rPr lang="en-US" baseline="0" dirty="0" err="1" smtClean="0"/>
              <a:t>experts.”They</a:t>
            </a:r>
            <a:r>
              <a:rPr lang="en-US" baseline="0" dirty="0" smtClean="0"/>
              <a:t> also know what people will like, especially if you are targeting undergrads or teens.</a:t>
            </a:r>
          </a:p>
          <a:p>
            <a:r>
              <a:rPr lang="en-US" baseline="0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36F01-F5CB-45CF-B1A4-364940DA459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14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Poll:  What kind of library/institution</a:t>
            </a:r>
            <a:r>
              <a:rPr lang="en-US" baseline="0" dirty="0" smtClean="0"/>
              <a:t> do you work for?</a:t>
            </a:r>
          </a:p>
          <a:p>
            <a:pPr marL="228600" indent="-228600">
              <a:buAutoNum type="alphaUcPeriod"/>
            </a:pPr>
            <a:r>
              <a:rPr lang="en-US" baseline="0" dirty="0" smtClean="0"/>
              <a:t>Public Library</a:t>
            </a:r>
          </a:p>
          <a:p>
            <a:pPr marL="228600" indent="-228600">
              <a:buAutoNum type="alphaUcPeriod"/>
            </a:pPr>
            <a:r>
              <a:rPr lang="en-US" baseline="0" dirty="0" smtClean="0"/>
              <a:t>Academic Library</a:t>
            </a:r>
          </a:p>
          <a:p>
            <a:pPr marL="228600" indent="-228600">
              <a:buAutoNum type="alphaUcPeriod"/>
            </a:pPr>
            <a:r>
              <a:rPr lang="en-US" baseline="0" dirty="0" smtClean="0"/>
              <a:t>Special Collections</a:t>
            </a:r>
          </a:p>
          <a:p>
            <a:pPr marL="228600" indent="-228600">
              <a:buAutoNum type="alphaUcPeriod"/>
            </a:pPr>
            <a:r>
              <a:rPr lang="en-US" baseline="0" dirty="0" smtClean="0"/>
              <a:t>Archives</a:t>
            </a:r>
          </a:p>
          <a:p>
            <a:pPr marL="0" indent="0">
              <a:buNone/>
            </a:pPr>
            <a:r>
              <a:rPr lang="en-US" baseline="0" dirty="0" smtClean="0"/>
              <a:t>These categories aren’t good enough!  Ask Sophie</a:t>
            </a:r>
          </a:p>
          <a:p>
            <a:pPr marL="228600" indent="-228600">
              <a:buAutoNum type="alphaUcPeriod"/>
            </a:pPr>
            <a:endParaRPr lang="en-US" baseline="0" dirty="0" smtClean="0"/>
          </a:p>
          <a:p>
            <a:pPr marL="228600" indent="-228600">
              <a:buAutoNum type="alphaU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885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Monthly</a:t>
            </a:r>
            <a:r>
              <a:rPr lang="en-US" baseline="0" dirty="0" smtClean="0"/>
              <a:t> meeting.</a:t>
            </a:r>
          </a:p>
          <a:p>
            <a:r>
              <a:rPr lang="en-US" baseline="0" dirty="0" smtClean="0"/>
              <a:t>Trainings.</a:t>
            </a:r>
          </a:p>
          <a:p>
            <a:r>
              <a:rPr lang="en-US" baseline="0" dirty="0" smtClean="0"/>
              <a:t>Content calendar.</a:t>
            </a:r>
          </a:p>
          <a:p>
            <a:r>
              <a:rPr lang="en-US" baseline="0" dirty="0" smtClean="0"/>
              <a:t>Weekly themes.</a:t>
            </a:r>
          </a:p>
          <a:p>
            <a:r>
              <a:rPr lang="en-US" baseline="0" dirty="0" err="1" smtClean="0"/>
              <a:t>Hootsuite</a:t>
            </a:r>
            <a:endParaRPr lang="en-US" baseline="0" dirty="0" smtClean="0"/>
          </a:p>
          <a:p>
            <a:r>
              <a:rPr lang="en-US" baseline="0" dirty="0" smtClean="0"/>
              <a:t>Google Docs pros &amp; cons.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084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 you do at a monthly meeting?</a:t>
            </a:r>
          </a:p>
          <a:p>
            <a:pPr marL="228600" indent="-228600">
              <a:buAutoNum type="arabicPeriod"/>
            </a:pPr>
            <a:r>
              <a:rPr lang="en-US" dirty="0" smtClean="0"/>
              <a:t>What has gone well, what</a:t>
            </a:r>
            <a:r>
              <a:rPr lang="en-US" baseline="0" dirty="0" smtClean="0"/>
              <a:t> has been challenging?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Questions/training/equipment needed?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What holidays are coming up?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Plan </a:t>
            </a:r>
            <a:r>
              <a:rPr lang="en-US" dirty="0" smtClean="0"/>
              <a:t>Historic Content </a:t>
            </a:r>
            <a:r>
              <a:rPr lang="en-US" baseline="0" dirty="0" smtClean="0"/>
              <a:t>&amp; Series.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21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Rely on already digitized content.  (Scan caveat)</a:t>
            </a:r>
          </a:p>
          <a:p>
            <a:r>
              <a:rPr lang="en-US" baseline="0" dirty="0" smtClean="0"/>
              <a:t>Plan a day to photograph &amp; scan a bunch at once.  </a:t>
            </a:r>
          </a:p>
          <a:p>
            <a:r>
              <a:rPr lang="en-US" baseline="0" dirty="0" smtClean="0"/>
              <a:t>Top 10 Miniature Mondays of 2014 at the end of the year.  Announcement in weekly blog post about the social media series starting, and a recap of the series as its own post at the end.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393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everything to everything else.  Table tents with your social media.</a:t>
            </a:r>
            <a:r>
              <a:rPr lang="en-US" baseline="0" dirty="0" smtClean="0"/>
              <a:t>  Brochures.  Card to hand out with your sites. </a:t>
            </a:r>
          </a:p>
          <a:p>
            <a:r>
              <a:rPr lang="en-US" baseline="0" dirty="0" smtClean="0"/>
              <a:t>Event hashtag, sign up for email.  In the email, remind of your social media.  On one social media site, remind them you’re on others. 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279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Reuse, sum up, repeat, </a:t>
            </a:r>
            <a:r>
              <a:rPr lang="en-US" baseline="0" dirty="0" err="1" smtClean="0"/>
              <a:t>reblog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Tweet important things four times.</a:t>
            </a:r>
          </a:p>
          <a:p>
            <a:r>
              <a:rPr lang="en-US" baseline="0" dirty="0" smtClean="0"/>
              <a:t>It will not be redundant.  “Rule of Seven” Seven times before you take action.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Our blog (Stolen from </a:t>
            </a:r>
            <a:r>
              <a:rPr lang="en-US" baseline="0" dirty="0" err="1" smtClean="0"/>
              <a:t>Mizzou</a:t>
            </a:r>
            <a:r>
              <a:rPr lang="en-US" baseline="0" dirty="0" smtClean="0"/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http://blog.lib.uiowa.edu/speccoll/2015/09/25/news-from-special-collections-919-9252015/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321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create</a:t>
            </a:r>
            <a:r>
              <a:rPr lang="en-US" baseline="0" dirty="0" smtClean="0"/>
              <a:t> our </a:t>
            </a:r>
            <a:r>
              <a:rPr lang="en-US" dirty="0" smtClean="0"/>
              <a:t>Voice by;  Showing behind the scenes.  </a:t>
            </a:r>
          </a:p>
          <a:p>
            <a:r>
              <a:rPr lang="en-US" dirty="0" smtClean="0"/>
              <a:t>Which</a:t>
            </a:r>
            <a:r>
              <a:rPr lang="en-US" baseline="0" dirty="0" smtClean="0"/>
              <a:t> is also educating about what we do by showing.</a:t>
            </a:r>
            <a:r>
              <a:rPr lang="en-US" dirty="0" smtClean="0"/>
              <a:t>  </a:t>
            </a:r>
          </a:p>
          <a:p>
            <a:pPr marL="0" indent="0">
              <a:buNone/>
            </a:pPr>
            <a:r>
              <a:rPr lang="en-US" dirty="0" smtClean="0"/>
              <a:t>Show behind the scenes</a:t>
            </a:r>
          </a:p>
          <a:p>
            <a:pPr marL="0" indent="0">
              <a:buNone/>
            </a:pPr>
            <a:r>
              <a:rPr lang="en-US" dirty="0" smtClean="0"/>
              <a:t>Work under your own name</a:t>
            </a:r>
          </a:p>
          <a:p>
            <a:pPr marL="0" indent="0">
              <a:buNone/>
            </a:pPr>
            <a:r>
              <a:rPr lang="en-US" dirty="0" smtClean="0"/>
              <a:t>Be seen as real people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36F01-F5CB-45CF-B1A4-364940DA459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557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all likes are equal</a:t>
            </a:r>
          </a:p>
          <a:p>
            <a:r>
              <a:rPr lang="en-US" dirty="0" smtClean="0"/>
              <a:t>Balance</a:t>
            </a:r>
            <a:r>
              <a:rPr lang="en-US" baseline="0" dirty="0" smtClean="0"/>
              <a:t> “veggies and dessert”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246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Chicago shares one departmental iPad,</a:t>
            </a:r>
            <a:r>
              <a:rPr lang="en-US" baseline="0" dirty="0" smtClean="0"/>
              <a:t> logged into the accounts.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986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We’re using iPads, iPhones, but we also have a Canon (which</a:t>
            </a:r>
            <a:r>
              <a:rPr lang="en-US" baseline="0" dirty="0" smtClean="0"/>
              <a:t> one????)</a:t>
            </a:r>
          </a:p>
          <a:p>
            <a:r>
              <a:rPr lang="en-US" baseline="0" dirty="0" smtClean="0"/>
              <a:t>We bought this because it was one of only a few cameras that had a microphone input, and we make a lot of video as well.</a:t>
            </a:r>
          </a:p>
          <a:p>
            <a:r>
              <a:rPr lang="en-US" baseline="0" dirty="0" smtClean="0"/>
              <a:t>Difficult to use.  But the auto setting makes you look like a professional.  </a:t>
            </a:r>
            <a:r>
              <a:rPr lang="en-US" baseline="0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056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Lights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Think about the heat so therefore LED bulbs, never incandescent.</a:t>
            </a:r>
          </a:p>
          <a:p>
            <a:r>
              <a:rPr lang="en-US" baseline="0" dirty="0" smtClean="0"/>
              <a:t>Color of your light.</a:t>
            </a:r>
          </a:p>
          <a:p>
            <a:r>
              <a:rPr lang="en-US" baseline="0" dirty="0" smtClean="0"/>
              <a:t>If using iPhone/iPad you may not always want light.  They expect your light to be cruddy and adjust for it.  Filters.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56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Reality:  I started this on my own.  But I am surrounded by a large department, who gradually got excited and got involved, so that the team you see here is participating.</a:t>
            </a:r>
          </a:p>
          <a:p>
            <a:r>
              <a:rPr lang="en-US" baseline="0" dirty="0" smtClean="0"/>
              <a:t>However, most are managing a single on feed on their own.</a:t>
            </a:r>
          </a:p>
          <a:p>
            <a:r>
              <a:rPr lang="en-US" baseline="0" dirty="0" smtClean="0"/>
              <a:t>It is realistic to keep up on one feed by yourself, if you enjoy it, but it is easy to burn out.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179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Packing tape,</a:t>
            </a:r>
            <a:r>
              <a:rPr lang="en-US" baseline="0" dirty="0" smtClean="0"/>
              <a:t> cardboard box, box cutter, white muslin or wax paper.  </a:t>
            </a:r>
            <a:endParaRPr lang="en-US" dirty="0" smtClean="0"/>
          </a:p>
          <a:p>
            <a:r>
              <a:rPr lang="en-US" dirty="0" smtClean="0"/>
              <a:t>http://www.lynda.com/articles/photography-diy-light-box</a:t>
            </a:r>
          </a:p>
          <a:p>
            <a:r>
              <a:rPr lang="en-US" dirty="0" smtClean="0"/>
              <a:t>http://www.wikihow.com/Create-an-Inexpensive-Photography-Lightbox</a:t>
            </a:r>
          </a:p>
          <a:p>
            <a:r>
              <a:rPr lang="en-US" dirty="0" smtClean="0"/>
              <a:t>http://www.amazon.com/Neewer-50cmx70cm-Photography-Softbox-Universal/dp/B004KVJ3OE/ref=sr_1_3?s=photo&amp;ie=UTF8&amp;qid=1443292293&amp;sr=1-3&amp;keywords=photography+lights</a:t>
            </a:r>
          </a:p>
          <a:p>
            <a:r>
              <a:rPr lang="en-US" dirty="0" smtClean="0"/>
              <a:t>$32.95</a:t>
            </a:r>
            <a:r>
              <a:rPr lang="en-US" baseline="0" dirty="0" smtClean="0"/>
              <a:t> http://www.amazon.com/Cowboystudio-24-Inch-Photography-Studio-Light/dp/B003QA1VEK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374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a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459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Documents that are smaller than 8.5x11 are easy.  You can scan them flat.</a:t>
            </a:r>
          </a:p>
          <a:p>
            <a:r>
              <a:rPr lang="en-US" baseline="0" dirty="0" smtClean="0"/>
              <a:t>Bound materials are challenging.  </a:t>
            </a:r>
          </a:p>
          <a:p>
            <a:r>
              <a:rPr lang="en-US" baseline="0" dirty="0" smtClean="0"/>
              <a:t>Photos will take care of almost all needs except preservation quality images.  </a:t>
            </a:r>
          </a:p>
          <a:p>
            <a:r>
              <a:rPr lang="en-US" baseline="0" dirty="0" smtClean="0"/>
              <a:t>Most historic bound materials CANNOT be done safely without a cradle scanner.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Outsource.  Crowdfund?</a:t>
            </a:r>
            <a:r>
              <a:rPr lang="en-US" baseline="0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097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object”ness</a:t>
            </a:r>
            <a:endParaRPr lang="en-US" dirty="0" smtClean="0"/>
          </a:p>
          <a:p>
            <a:r>
              <a:rPr lang="en-US" dirty="0" smtClean="0"/>
              <a:t>Size</a:t>
            </a:r>
          </a:p>
          <a:p>
            <a:r>
              <a:rPr lang="en-US" dirty="0" smtClean="0"/>
              <a:t>Puts the person in the photo more – us delivering it.  A service,</a:t>
            </a:r>
            <a:r>
              <a:rPr lang="en-US" baseline="0" dirty="0" smtClean="0"/>
              <a:t> a gift, going about our work.</a:t>
            </a:r>
          </a:p>
          <a:p>
            <a:r>
              <a:rPr lang="en-US" baseline="0" dirty="0" smtClean="0"/>
              <a:t>Vicarious</a:t>
            </a:r>
          </a:p>
          <a:p>
            <a:r>
              <a:rPr lang="en-US" baseline="0" dirty="0" smtClean="0"/>
              <a:t>When to photograph vs. when to scan?  </a:t>
            </a:r>
          </a:p>
          <a:p>
            <a:r>
              <a:rPr lang="en-US" dirty="0" smtClean="0"/>
              <a:t>Are you making a permanent collection item, or an ephemeral item, or both?  </a:t>
            </a:r>
          </a:p>
          <a:p>
            <a:r>
              <a:rPr lang="en-US" dirty="0" smtClean="0"/>
              <a:t>Either is fine, but decide consciously.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217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You Asked for This So I Included It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dirty="0" smtClean="0"/>
              <a:t>Ideal – 600dpi Tiff.  Scan and downsize?  </a:t>
            </a:r>
            <a:endParaRPr lang="en-US" baseline="0" dirty="0" smtClean="0"/>
          </a:p>
          <a:p>
            <a:r>
              <a:rPr lang="en-US" baseline="0" dirty="0" smtClean="0"/>
              <a:t>Choose a naming convention and use it consistently.</a:t>
            </a:r>
          </a:p>
          <a:p>
            <a:r>
              <a:rPr lang="en-US" dirty="0" smtClean="0"/>
              <a:t>Multiple copies in different geographic</a:t>
            </a:r>
            <a:r>
              <a:rPr lang="en-US" baseline="0" dirty="0" smtClean="0"/>
              <a:t> locations.</a:t>
            </a:r>
          </a:p>
          <a:p>
            <a:r>
              <a:rPr lang="en-US" baseline="0" dirty="0" smtClean="0"/>
              <a:t>Servers.</a:t>
            </a:r>
          </a:p>
          <a:p>
            <a:r>
              <a:rPr lang="en-US" baseline="0" dirty="0" smtClean="0"/>
              <a:t>Hard drives.</a:t>
            </a:r>
          </a:p>
          <a:p>
            <a:r>
              <a:rPr lang="en-US" baseline="0" dirty="0" smtClean="0"/>
              <a:t>Have a community scan day and keep a copy.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086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Digital infrastructure is invisible – difficult.  Advocate.  </a:t>
            </a:r>
          </a:p>
          <a:p>
            <a:r>
              <a:rPr lang="en-US" baseline="0" dirty="0" smtClean="0"/>
              <a:t>Caring for Keepsakes – </a:t>
            </a:r>
          </a:p>
          <a:p>
            <a:r>
              <a:rPr lang="en-US" baseline="0" dirty="0" smtClean="0"/>
              <a:t>Gaylord brochures.</a:t>
            </a:r>
          </a:p>
          <a:p>
            <a:r>
              <a:rPr lang="en-US" baseline="0" dirty="0" smtClean="0"/>
              <a:t>Preservation Week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979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Gimp and Picasa for editing</a:t>
            </a:r>
          </a:p>
          <a:p>
            <a:r>
              <a:rPr lang="en-US" dirty="0" err="1" smtClean="0"/>
              <a:t>Canva</a:t>
            </a:r>
            <a:r>
              <a:rPr lang="en-US" dirty="0" smtClean="0"/>
              <a:t> for adding graphic design text type stuff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248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002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YouTube’s Creator Studio:  YouTube’s built in editor’s (Great for video clips, CC licensed music.</a:t>
            </a:r>
            <a:r>
              <a:rPr lang="en-US" baseline="0" dirty="0" smtClean="0"/>
              <a:t> Add photos. Extremely limited sound editing, fade out would be appreciated)</a:t>
            </a:r>
          </a:p>
          <a:p>
            <a:r>
              <a:rPr lang="en-US" baseline="0" dirty="0" smtClean="0"/>
              <a:t>[Side note:  Great one to teach]</a:t>
            </a:r>
          </a:p>
          <a:p>
            <a:r>
              <a:rPr lang="en-US" baseline="0" dirty="0" smtClean="0"/>
              <a:t>iMovie for iPad or Mac.  </a:t>
            </a:r>
          </a:p>
          <a:p>
            <a:r>
              <a:rPr lang="en-US" baseline="0" dirty="0" smtClean="0"/>
              <a:t>Don’t use Movie Maker.</a:t>
            </a:r>
          </a:p>
          <a:p>
            <a:r>
              <a:rPr lang="en-US" baseline="0" dirty="0" smtClean="0"/>
              <a:t>Advanced:  Adobe Premiere</a:t>
            </a:r>
          </a:p>
          <a:p>
            <a:r>
              <a:rPr lang="en-US" baseline="0" dirty="0" smtClean="0"/>
              <a:t>Google everything with “tutorial”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8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45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It actually looks something like this.</a:t>
            </a:r>
          </a:p>
          <a:p>
            <a:pPr marL="0" indent="0">
              <a:buNone/>
            </a:pPr>
            <a:r>
              <a:rPr lang="en-US" dirty="0" smtClean="0"/>
              <a:t>You can see our network, of content on Tumblr, being shared to Tumblr, and Tumblr</a:t>
            </a:r>
            <a:r>
              <a:rPr lang="en-US" baseline="0" dirty="0" smtClean="0"/>
              <a:t> posts being shared elsewhere.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UISPecColl</a:t>
            </a:r>
            <a:r>
              <a:rPr lang="en-US" dirty="0" smtClean="0"/>
              <a:t> – Center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Next tier:</a:t>
            </a:r>
          </a:p>
          <a:p>
            <a:r>
              <a:rPr lang="en-US" dirty="0" smtClean="0"/>
              <a:t>IWA</a:t>
            </a:r>
          </a:p>
          <a:p>
            <a:r>
              <a:rPr lang="en-US" dirty="0" err="1" smtClean="0"/>
              <a:t>UIMapColl</a:t>
            </a:r>
            <a:endParaRPr lang="en-US" dirty="0" smtClean="0"/>
          </a:p>
          <a:p>
            <a:r>
              <a:rPr lang="en-US" dirty="0" err="1" smtClean="0"/>
              <a:t>HevelinCollection</a:t>
            </a:r>
            <a:endParaRPr lang="en-US" dirty="0" smtClean="0"/>
          </a:p>
          <a:p>
            <a:r>
              <a:rPr lang="en-US" dirty="0" smtClean="0"/>
              <a:t>Iowa City Past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Next tier:</a:t>
            </a:r>
          </a:p>
          <a:p>
            <a:r>
              <a:rPr lang="en-US" dirty="0" smtClean="0"/>
              <a:t>Rita Benton Music Library</a:t>
            </a:r>
          </a:p>
          <a:p>
            <a:r>
              <a:rPr lang="en-US" dirty="0" smtClean="0"/>
              <a:t>Archaeology</a:t>
            </a:r>
          </a:p>
          <a:p>
            <a:r>
              <a:rPr lang="en-US" dirty="0" smtClean="0"/>
              <a:t>Natural History</a:t>
            </a:r>
          </a:p>
          <a:p>
            <a:r>
              <a:rPr lang="en-US" dirty="0" smtClean="0"/>
              <a:t>UICB</a:t>
            </a:r>
          </a:p>
          <a:p>
            <a:r>
              <a:rPr lang="en-US" dirty="0" smtClean="0"/>
              <a:t>The Main Library</a:t>
            </a:r>
          </a:p>
          <a:p>
            <a:endParaRPr lang="en-US" dirty="0" smtClean="0"/>
          </a:p>
          <a:p>
            <a:r>
              <a:rPr lang="en-US" dirty="0" err="1" smtClean="0"/>
              <a:t>UISpecColl</a:t>
            </a:r>
            <a:r>
              <a:rPr lang="en-US" baseline="0" dirty="0" smtClean="0"/>
              <a:t> – Colleen, Laura Lindsay, Kelly, Jillian</a:t>
            </a:r>
          </a:p>
          <a:p>
            <a:r>
              <a:rPr lang="en-US" baseline="0" dirty="0" smtClean="0"/>
              <a:t> </a:t>
            </a:r>
            <a:r>
              <a:rPr lang="en-US" baseline="0" dirty="0" err="1" smtClean="0"/>
              <a:t>UIMapColl</a:t>
            </a:r>
            <a:r>
              <a:rPr lang="en-US" baseline="0" dirty="0" smtClean="0"/>
              <a:t> – Margaret, whom you see in the Vine Videos.</a:t>
            </a:r>
          </a:p>
          <a:p>
            <a:r>
              <a:rPr lang="en-US" baseline="0" dirty="0" err="1" smtClean="0"/>
              <a:t>HevelinCollection</a:t>
            </a:r>
            <a:r>
              <a:rPr lang="en-US" baseline="0" dirty="0" smtClean="0"/>
              <a:t> – Pete &amp; Laura</a:t>
            </a:r>
          </a:p>
          <a:p>
            <a:r>
              <a:rPr lang="en-US" baseline="0" dirty="0" smtClean="0"/>
              <a:t>Iowa City Past – Not in our </a:t>
            </a:r>
            <a:r>
              <a:rPr lang="en-US" baseline="0" dirty="0" err="1" smtClean="0"/>
              <a:t>deparment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collab</a:t>
            </a:r>
            <a:r>
              <a:rPr lang="en-US" baseline="0" dirty="0" smtClean="0"/>
              <a:t> with Wendy from digitized versions of archives photos + ICPL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My job?  I do not do the other </a:t>
            </a:r>
            <a:r>
              <a:rPr lang="en-US" dirty="0" err="1" smtClean="0"/>
              <a:t>Tumblrs</a:t>
            </a:r>
            <a:r>
              <a:rPr lang="en-US" dirty="0" smtClean="0"/>
              <a:t>.</a:t>
            </a:r>
            <a:r>
              <a:rPr lang="en-US" baseline="0" dirty="0" smtClean="0"/>
              <a:t>  I am the arrows.  I coordinate all of it.  I am video production and some editing.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36F01-F5CB-45CF-B1A4-364940DA45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129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gloves</a:t>
            </a:r>
          </a:p>
          <a:p>
            <a:r>
              <a:rPr lang="en-US" dirty="0" smtClean="0"/>
              <a:t>When possible, clear enclosures </a:t>
            </a:r>
            <a:r>
              <a:rPr lang="en-US" dirty="0" err="1" smtClean="0"/>
              <a:t>mylar</a:t>
            </a:r>
            <a:r>
              <a:rPr lang="en-US" dirty="0" smtClean="0"/>
              <a:t>/</a:t>
            </a:r>
            <a:r>
              <a:rPr lang="en-US" dirty="0" err="1" smtClean="0"/>
              <a:t>polypropelene</a:t>
            </a:r>
            <a:r>
              <a:rPr lang="en-US" dirty="0" smtClean="0"/>
              <a:t> – allows</a:t>
            </a:r>
            <a:r>
              <a:rPr lang="en-US" baseline="0" dirty="0" smtClean="0"/>
              <a:t> the item to be seen on both sides without handling, but, can be pricey.</a:t>
            </a:r>
          </a:p>
          <a:p>
            <a:r>
              <a:rPr lang="en-US" baseline="0" dirty="0" smtClean="0"/>
              <a:t>Color are the most unstable – prioritize digitization or cold storage</a:t>
            </a:r>
          </a:p>
          <a:p>
            <a:r>
              <a:rPr lang="en-US" baseline="0" dirty="0" smtClean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203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Cradles</a:t>
            </a:r>
            <a:r>
              <a:rPr lang="en-US" baseline="0" dirty="0" smtClean="0"/>
              <a:t> – sew your own.  </a:t>
            </a:r>
          </a:p>
          <a:p>
            <a:r>
              <a:rPr lang="en-US" baseline="0" dirty="0" smtClean="0"/>
              <a:t>Use pillows, rolled up and taped newspaper.</a:t>
            </a:r>
          </a:p>
          <a:p>
            <a:r>
              <a:rPr lang="en-US" baseline="0" dirty="0" smtClean="0"/>
              <a:t>Anything to keep the book about a 90 degree angle.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73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in doubt – start</a:t>
            </a:r>
            <a:r>
              <a:rPr lang="en-US" baseline="0" dirty="0" smtClean="0"/>
              <a:t> a list of items that need help. </a:t>
            </a:r>
          </a:p>
          <a:p>
            <a:r>
              <a:rPr lang="en-US" baseline="0" dirty="0" smtClean="0"/>
              <a:t>Make that a social media series. </a:t>
            </a:r>
          </a:p>
          <a:p>
            <a:r>
              <a:rPr lang="en-US" baseline="0" dirty="0" smtClean="0"/>
              <a:t>Adopt a book.</a:t>
            </a:r>
          </a:p>
          <a:p>
            <a:r>
              <a:rPr lang="en-US" baseline="0" dirty="0" smtClean="0"/>
              <a:t>Fundraising to save an item.</a:t>
            </a:r>
          </a:p>
          <a:p>
            <a:r>
              <a:rPr lang="en-US" baseline="0" dirty="0" smtClean="0"/>
              <a:t>Crowdsource digitization.</a:t>
            </a:r>
          </a:p>
          <a:p>
            <a:r>
              <a:rPr lang="en-US" baseline="0" dirty="0" smtClean="0"/>
              <a:t>Use for preservation outreach.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583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take these</a:t>
            </a:r>
            <a:r>
              <a:rPr lang="en-US" baseline="0" dirty="0" smtClean="0"/>
              <a:t> objections as our sign of a really successful post.</a:t>
            </a:r>
          </a:p>
          <a:p>
            <a:r>
              <a:rPr lang="en-US" baseline="0" dirty="0" smtClean="0"/>
              <a:t>It has moved beyond our usual audience into non-book people.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207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Iowa City Downtown District</a:t>
            </a:r>
          </a:p>
          <a:p>
            <a:r>
              <a:rPr lang="en-US" dirty="0" err="1" smtClean="0"/>
              <a:t>Pentacrest</a:t>
            </a:r>
            <a:r>
              <a:rPr lang="en-US" dirty="0" smtClean="0"/>
              <a:t> Museum</a:t>
            </a:r>
          </a:p>
          <a:p>
            <a:r>
              <a:rPr lang="en-US" dirty="0" smtClean="0"/>
              <a:t>Iowa City Public Library</a:t>
            </a:r>
          </a:p>
          <a:p>
            <a:r>
              <a:rPr lang="en-US" dirty="0" err="1" smtClean="0"/>
              <a:t>Octoberfest</a:t>
            </a:r>
            <a:r>
              <a:rPr lang="en-US" dirty="0" smtClean="0"/>
              <a:t> – Historic Foodies,</a:t>
            </a:r>
            <a:r>
              <a:rPr lang="en-US" baseline="0" dirty="0" smtClean="0"/>
              <a:t> History of the beer caves, beer riots</a:t>
            </a:r>
          </a:p>
          <a:p>
            <a:r>
              <a:rPr lang="en-US" baseline="0" dirty="0" smtClean="0"/>
              <a:t>Churches</a:t>
            </a:r>
          </a:p>
          <a:p>
            <a:r>
              <a:rPr lang="en-US" baseline="0" dirty="0" smtClean="0"/>
              <a:t>Amana Colonies</a:t>
            </a:r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62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Biggest question:  Post to your accounts, or </a:t>
            </a:r>
            <a:r>
              <a:rPr lang="en-US" baseline="0" dirty="0" err="1" smtClean="0"/>
              <a:t>reblog</a:t>
            </a:r>
            <a:r>
              <a:rPr lang="en-US" baseline="0" dirty="0" smtClean="0"/>
              <a:t> from theirs?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352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Aurora History Museum,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Auraria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Library, Blair-Caldwell African American Research Library, Colorado Genealogical Society, Douglas County Research Center, Four-Mile Historic Park, History Colorado, Historic Denver, Ira M. 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Peryle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Hayutin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Beck Memorial Archives of Rocky Mountain Jewish History, Penrose Library at the University of Denver, Lakewood Heritage Center, Zion Baptist Church and made possible by a grant from the Institute of Museum and Library Services (IMLS).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Seven neighborhoods, scanning and preservation events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community centers</a:t>
            </a:r>
          </a:p>
          <a:p>
            <a:pPr marL="228600" indent="-228600"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Community Tuesdays:  Dogs of the neighborhoods, Halloween costumes,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Pridefest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Park Stories, Free USB drives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539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Civil War Crowdsourcing</a:t>
            </a:r>
          </a:p>
          <a:p>
            <a:r>
              <a:rPr lang="en-US" dirty="0" err="1" smtClean="0"/>
              <a:t>Omeka</a:t>
            </a:r>
            <a:r>
              <a:rPr lang="en-US" baseline="0" dirty="0" smtClean="0"/>
              <a:t> website with </a:t>
            </a:r>
            <a:r>
              <a:rPr lang="en-US" baseline="0" dirty="0" err="1" smtClean="0"/>
              <a:t>scripto</a:t>
            </a:r>
            <a:r>
              <a:rPr lang="en-US" baseline="0" dirty="0" smtClean="0"/>
              <a:t> plugin, and Twitter</a:t>
            </a:r>
          </a:p>
          <a:p>
            <a:r>
              <a:rPr lang="en-US" baseline="0" dirty="0" smtClean="0"/>
              <a:t>Tweet short quotes from that day in history</a:t>
            </a:r>
          </a:p>
          <a:p>
            <a:r>
              <a:rPr lang="en-US" baseline="0" dirty="0" smtClean="0"/>
              <a:t>Picked up by </a:t>
            </a:r>
            <a:r>
              <a:rPr lang="en-US" baseline="0" dirty="0" err="1" smtClean="0"/>
              <a:t>Reddit</a:t>
            </a:r>
            <a:r>
              <a:rPr lang="en-US" baseline="0" dirty="0" smtClean="0"/>
              <a:t>, brought the site down.</a:t>
            </a:r>
          </a:p>
          <a:p>
            <a:r>
              <a:rPr lang="en-US" baseline="0" dirty="0" smtClean="0"/>
              <a:t>Reinforced, ran out of content.</a:t>
            </a:r>
          </a:p>
          <a:p>
            <a:r>
              <a:rPr lang="en-US" baseline="0" dirty="0" smtClean="0"/>
              <a:t>Had to expand to others – culinary manuscripts, Iowa Pioneer women’s diaries, Nile </a:t>
            </a:r>
            <a:r>
              <a:rPr lang="en-US" baseline="0" dirty="0" err="1" smtClean="0"/>
              <a:t>Kinnick</a:t>
            </a:r>
            <a:r>
              <a:rPr lang="en-US" baseline="0" dirty="0" smtClean="0"/>
              <a:t>, Railroads,</a:t>
            </a:r>
          </a:p>
          <a:p>
            <a:r>
              <a:rPr lang="en-US" baseline="0" dirty="0" smtClean="0"/>
              <a:t>Historic Foodies, historic foodies group led to partnership with </a:t>
            </a:r>
            <a:r>
              <a:rPr lang="en-US" baseline="0" dirty="0" err="1" smtClean="0"/>
              <a:t>Octoberfest</a:t>
            </a:r>
            <a:r>
              <a:rPr lang="en-US" baseline="0" dirty="0" smtClean="0"/>
              <a:t> and local chefs</a:t>
            </a:r>
          </a:p>
          <a:p>
            <a:endParaRPr lang="en-US" baseline="0" dirty="0" smtClean="0"/>
          </a:p>
          <a:p>
            <a:r>
              <a:rPr lang="en-US" baseline="0" dirty="0" smtClean="0"/>
              <a:t>Partnership between </a:t>
            </a:r>
            <a:r>
              <a:rPr lang="en-US" baseline="0" dirty="0" err="1" smtClean="0"/>
              <a:t>UISpecial</a:t>
            </a:r>
            <a:r>
              <a:rPr lang="en-US" baseline="0" dirty="0" smtClean="0"/>
              <a:t> Collections, </a:t>
            </a:r>
            <a:r>
              <a:rPr lang="en-US" baseline="0" dirty="0" err="1" smtClean="0"/>
              <a:t>Digitial</a:t>
            </a:r>
            <a:r>
              <a:rPr lang="en-US" baseline="0" dirty="0" smtClean="0"/>
              <a:t> Scholarship and Publishing Studio, and Preservation/Conservation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Takeaway:  Put up individual documents and ask for transcription help.  People have fun with 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695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89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Facebook</a:t>
            </a:r>
          </a:p>
          <a:p>
            <a:pPr marL="0" indent="0">
              <a:buNone/>
            </a:pPr>
            <a:r>
              <a:rPr lang="en-US" dirty="0" smtClean="0"/>
              <a:t>Twitter</a:t>
            </a:r>
          </a:p>
          <a:p>
            <a:pPr marL="0" indent="0">
              <a:buNone/>
            </a:pPr>
            <a:r>
              <a:rPr lang="en-US" dirty="0" smtClean="0"/>
              <a:t>Instagram</a:t>
            </a:r>
          </a:p>
          <a:p>
            <a:pPr marL="0" indent="0">
              <a:buNone/>
            </a:pPr>
            <a:r>
              <a:rPr lang="en-US" dirty="0" smtClean="0"/>
              <a:t>Tumblr</a:t>
            </a:r>
          </a:p>
          <a:p>
            <a:pPr marL="0" indent="0">
              <a:buNone/>
            </a:pPr>
            <a:r>
              <a:rPr lang="en-US" dirty="0" smtClean="0"/>
              <a:t>YouTube</a:t>
            </a:r>
          </a:p>
          <a:p>
            <a:pPr marL="0" indent="0">
              <a:buNone/>
            </a:pPr>
            <a:r>
              <a:rPr lang="en-US" dirty="0" smtClean="0"/>
              <a:t>Other</a:t>
            </a:r>
          </a:p>
          <a:p>
            <a:pPr marL="0" indent="0">
              <a:buNone/>
            </a:pPr>
            <a:r>
              <a:rPr lang="en-US" dirty="0" smtClean="0"/>
              <a:t>None</a:t>
            </a:r>
            <a:r>
              <a:rPr lang="en-US" baseline="0" dirty="0" smtClean="0"/>
              <a:t> Yet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34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Goals:</a:t>
            </a:r>
            <a:r>
              <a:rPr lang="en-US" baseline="0" dirty="0" smtClean="0"/>
              <a:t>  Who do you want to talk to?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your audience is elsewhere, watch that site for a while until you start to understand and enjoy it.</a:t>
            </a:r>
          </a:p>
          <a:p>
            <a:r>
              <a:rPr lang="en-US" baseline="0" dirty="0" smtClean="0"/>
              <a:t>If you don’t enjoy it, you will burn out.   Find someone else to coordinate and do the part you enjoy.</a:t>
            </a:r>
          </a:p>
          <a:p>
            <a:r>
              <a:rPr lang="en-US" baseline="0" dirty="0" smtClean="0"/>
              <a:t>What kinds of collections do you have?  Undergrads - Tumblr – home of SF related fandom, younger people, unique people – SF collections. We wanted to be able to talk about our SF collections.  Home of feminism – good fit for IWA.  </a:t>
            </a:r>
          </a:p>
          <a:p>
            <a:r>
              <a:rPr lang="en-US" baseline="0" dirty="0" smtClean="0"/>
              <a:t>Campus is on Twitter and Instagram.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60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Statistic</a:t>
            </a:r>
          </a:p>
          <a:p>
            <a:r>
              <a:rPr lang="en-US" dirty="0" err="1" smtClean="0"/>
              <a:t>Algorithym</a:t>
            </a:r>
            <a:r>
              <a:rPr lang="en-US" dirty="0" smtClean="0"/>
              <a:t>.</a:t>
            </a:r>
          </a:p>
          <a:p>
            <a:r>
              <a:rPr lang="en-US" dirty="0" smtClean="0"/>
              <a:t>Embed video – book reviews.  Read out banned books.  Keep it short.  1-3 minutes.  Interview a patro</a:t>
            </a:r>
            <a:r>
              <a:rPr lang="en-US" baseline="0" dirty="0" smtClean="0"/>
              <a:t>n about what they love about the library.  </a:t>
            </a:r>
          </a:p>
          <a:p>
            <a:r>
              <a:rPr lang="en-US" baseline="0" dirty="0" smtClean="0"/>
              <a:t>Have your employees like right away and share to their own pages.</a:t>
            </a:r>
          </a:p>
          <a:p>
            <a:r>
              <a:rPr lang="en-US" baseline="0" dirty="0" smtClean="0"/>
              <a:t>Collaborate with other institutions for likes.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2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Who to Follow/Steal this idea</a:t>
            </a:r>
          </a:p>
          <a:p>
            <a:r>
              <a:rPr lang="en-US" dirty="0" smtClean="0"/>
              <a:t>Harry S Truman National Historic </a:t>
            </a:r>
          </a:p>
          <a:p>
            <a:r>
              <a:rPr lang="en-US" dirty="0" smtClean="0"/>
              <a:t>Wake Forest University Library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9A98-B295-4D06-A8BA-528A03D1B7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5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E98F-9899-4D79-8615-B7B593A38049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8313-15D6-460D-96EE-D5E7C46B3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58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E98F-9899-4D79-8615-B7B593A38049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8313-15D6-460D-96EE-D5E7C46B3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92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E98F-9899-4D79-8615-B7B593A38049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8313-15D6-460D-96EE-D5E7C46B3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79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E98F-9899-4D79-8615-B7B593A38049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8313-15D6-460D-96EE-D5E7C46B3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86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E98F-9899-4D79-8615-B7B593A38049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8313-15D6-460D-96EE-D5E7C46B3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4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E98F-9899-4D79-8615-B7B593A38049}" type="datetimeFigureOut">
              <a:rPr lang="en-US" smtClean="0"/>
              <a:t>10/1/15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8313-15D6-460D-96EE-D5E7C46B3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3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E98F-9899-4D79-8615-B7B593A38049}" type="datetimeFigureOut">
              <a:rPr lang="en-US" smtClean="0"/>
              <a:t>10/1/15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8313-15D6-460D-96EE-D5E7C46B3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32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E98F-9899-4D79-8615-B7B593A38049}" type="datetimeFigureOut">
              <a:rPr lang="en-US" smtClean="0"/>
              <a:t>10/1/15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8313-15D6-460D-96EE-D5E7C46B3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86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E98F-9899-4D79-8615-B7B593A38049}" type="datetimeFigureOut">
              <a:rPr lang="en-US" smtClean="0"/>
              <a:t>10/1/15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8313-15D6-460D-96EE-D5E7C46B3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08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E98F-9899-4D79-8615-B7B593A38049}" type="datetimeFigureOut">
              <a:rPr lang="en-US" smtClean="0"/>
              <a:t>10/1/15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8313-15D6-460D-96EE-D5E7C46B3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63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E98F-9899-4D79-8615-B7B593A38049}" type="datetimeFigureOut">
              <a:rPr lang="en-US" smtClean="0"/>
              <a:t>10/1/15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8313-15D6-460D-96EE-D5E7C46B3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41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EE98F-9899-4D79-8615-B7B593A38049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18313-15D6-460D-96EE-D5E7C46B3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8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hyperlink" Target="mailto:colleen-theisen@uiowa.edu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hyperlink" Target="http://digital.lib.uiowa.edu/cdm/search/collection/ictcs/field/collec/searchterm/RG30.0001.001/mode/exac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hyperlink" Target="http://digital.lib.uiowa.edu/cdm/search/collection/wpe/searchterm/The%20University%20of%20Iowa%20Department%20of%20Physical%20Education%20for%20Women%20Records,%201900-2006/mode/exact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hyperlink" Target="http://digital.lib.uiowa.edu/cdm/search/collection/wpe/searchterm/The%20University%20of%20Iowa%20Department%20of%20Physical%20Education%20for%20Women%20Records,%201900-2006/mode/exact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5" Type="http://schemas.openxmlformats.org/officeDocument/2006/relationships/image" Target="../media/image65.jpg"/><Relationship Id="rId6" Type="http://schemas.openxmlformats.org/officeDocument/2006/relationships/image" Target="../media/image66.jpg"/><Relationship Id="rId7" Type="http://schemas.openxmlformats.org/officeDocument/2006/relationships/image" Target="../media/image67.jpg"/><Relationship Id="rId8" Type="http://schemas.openxmlformats.org/officeDocument/2006/relationships/image" Target="../media/image68.jpg"/><Relationship Id="rId9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6" Type="http://schemas.openxmlformats.org/officeDocument/2006/relationships/image" Target="../media/image73.jpg"/><Relationship Id="rId7" Type="http://schemas.openxmlformats.org/officeDocument/2006/relationships/hyperlink" Target="https://ja.wikipedia.org/wiki/User:Snp" TargetMode="External"/><Relationship Id="rId8" Type="http://schemas.openxmlformats.org/officeDocument/2006/relationships/hyperlink" Target="https://ja.wikipedia.org/wiki/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jpg"/><Relationship Id="rId5" Type="http://schemas.openxmlformats.org/officeDocument/2006/relationships/hyperlink" Target="https://commons.wikimedia.org/w/index.php?title=User:Marck170601&amp;action=edit&amp;redlink=1" TargetMode="External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hyperlink" Target="https://www.flickr.com/photos/blakespot/5506584384/in/photostream/" TargetMode="External"/><Relationship Id="rId9" Type="http://schemas.openxmlformats.org/officeDocument/2006/relationships/hyperlink" Target="https://commons.wikimedia.org/wiki/File:IPad_2_screen_demonstration_at_unveiling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4" Type="http://schemas.openxmlformats.org/officeDocument/2006/relationships/image" Target="../media/image82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4" Type="http://schemas.openxmlformats.org/officeDocument/2006/relationships/image" Target="../media/image87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jpg"/><Relationship Id="rId5" Type="http://schemas.openxmlformats.org/officeDocument/2006/relationships/image" Target="../media/image78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gif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jp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4" Type="http://schemas.openxmlformats.org/officeDocument/2006/relationships/image" Target="../media/image96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4" Type="http://schemas.openxmlformats.org/officeDocument/2006/relationships/image" Target="../media/image98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4" Type="http://schemas.openxmlformats.org/officeDocument/2006/relationships/hyperlink" Target="http://libraries.mit.edu/news/inexpensive-cradle/16788/" TargetMode="External"/><Relationship Id="rId5" Type="http://schemas.openxmlformats.org/officeDocument/2006/relationships/hyperlink" Target="http://libraries.mit.edu/news/author/jana/" TargetMode="External"/><Relationship Id="rId6" Type="http://schemas.openxmlformats.org/officeDocument/2006/relationships/image" Target="../media/image100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53.xml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06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4" Type="http://schemas.openxmlformats.org/officeDocument/2006/relationships/image" Target="../media/image108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0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Internet Famous: Strategically Marketing Your Special Collections Online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296" y="3967721"/>
            <a:ext cx="2133600" cy="2133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74369" y="3967721"/>
            <a:ext cx="5638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anklin Gothic Medium" panose="020B0603020102020204" pitchFamily="34" charset="0"/>
              </a:rPr>
              <a:t>Colleen Theisen</a:t>
            </a:r>
          </a:p>
          <a:p>
            <a:r>
              <a:rPr lang="en-US" sz="2400" dirty="0" smtClean="0">
                <a:latin typeface="Franklin Gothic Medium" panose="020B0603020102020204" pitchFamily="34" charset="0"/>
              </a:rPr>
              <a:t>Outreach &amp; Instruction Librarian</a:t>
            </a:r>
          </a:p>
          <a:p>
            <a:r>
              <a:rPr lang="en-US" sz="2400" dirty="0" smtClean="0">
                <a:latin typeface="Franklin Gothic Medium" panose="020B0603020102020204" pitchFamily="34" charset="0"/>
              </a:rPr>
              <a:t>Special Collections &amp; Archives </a:t>
            </a:r>
          </a:p>
          <a:p>
            <a:r>
              <a:rPr lang="en-US" sz="2400" dirty="0" smtClean="0">
                <a:latin typeface="Franklin Gothic Medium" panose="020B0603020102020204" pitchFamily="34" charset="0"/>
              </a:rPr>
              <a:t>University of Iowa</a:t>
            </a:r>
          </a:p>
          <a:p>
            <a:r>
              <a:rPr lang="en-US" sz="2400" dirty="0" smtClean="0">
                <a:latin typeface="Franklin Gothic Medium" panose="020B0603020102020204" pitchFamily="34" charset="0"/>
                <a:hlinkClick r:id="rId4"/>
              </a:rPr>
              <a:t>colleen-theisen@uiowa.edu</a:t>
            </a:r>
            <a:endParaRPr lang="en-US" sz="2400" dirty="0" smtClean="0">
              <a:latin typeface="Franklin Gothic Medium" panose="020B0603020102020204" pitchFamily="34" charset="0"/>
            </a:endParaRPr>
          </a:p>
          <a:p>
            <a:r>
              <a:rPr lang="en-US" sz="2400" dirty="0">
                <a:latin typeface="Franklin Gothic Medium" panose="020B0603020102020204" pitchFamily="34" charset="0"/>
              </a:rPr>
              <a:t>@</a:t>
            </a:r>
            <a:r>
              <a:rPr lang="en-US" sz="2400" dirty="0" err="1">
                <a:latin typeface="Franklin Gothic Medium" panose="020B0603020102020204" pitchFamily="34" charset="0"/>
              </a:rPr>
              <a:t>libralthinking</a:t>
            </a:r>
            <a:endParaRPr lang="en-US" sz="2400" dirty="0">
              <a:latin typeface="Franklin Gothic Medium" panose="020B0603020102020204" pitchFamily="34" charset="0"/>
            </a:endParaRPr>
          </a:p>
          <a:p>
            <a:endParaRPr lang="en-US" dirty="0">
              <a:latin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576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Site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790" y="103169"/>
            <a:ext cx="4740442" cy="724509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3169"/>
            <a:ext cx="5033211" cy="779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02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2891"/>
            <a:ext cx="3323719" cy="1325563"/>
          </a:xfrm>
        </p:spPr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Twitter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25979" y="899903"/>
            <a:ext cx="6011779" cy="5454315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>
                <a:latin typeface="Franklin Gothic Medium" panose="020B0603020102020204" pitchFamily="34" charset="0"/>
              </a:rPr>
              <a:t>What’s working?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Connecting to local institutions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Images &amp; multimedia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Strong book/librarian community</a:t>
            </a:r>
          </a:p>
          <a:p>
            <a:pPr marL="0" indent="0">
              <a:buNone/>
            </a:pPr>
            <a:endParaRPr lang="en-US" sz="3200" dirty="0" smtClean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Franklin Gothic Medium" panose="020B0603020102020204" pitchFamily="34" charset="0"/>
              </a:rPr>
              <a:t>Challenges?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Local announcements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Posts can get lost in the noise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38" y="2274805"/>
            <a:ext cx="2447841" cy="24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06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Steal This Idea:  Photos In Posts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58" y="1857138"/>
            <a:ext cx="4784558" cy="3966146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89" y="1853657"/>
            <a:ext cx="6019800" cy="37814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5300" y="6128811"/>
            <a:ext cx="566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Lawrence Public Library: @</a:t>
            </a:r>
            <a:r>
              <a:rPr lang="en-US" dirty="0" err="1" smtClean="0"/>
              <a:t>lawrencelibrary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58689" y="6128811"/>
            <a:ext cx="4995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St. Louis University Libraries: @</a:t>
            </a:r>
            <a:r>
              <a:rPr lang="en-US" dirty="0" err="1" smtClean="0"/>
              <a:t>PiusLibrary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182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96"/>
            <a:ext cx="10012279" cy="396179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376" y="2506662"/>
            <a:ext cx="4322615" cy="4351338"/>
          </a:xfrm>
        </p:spPr>
      </p:pic>
      <p:sp>
        <p:nvSpPr>
          <p:cNvPr id="7" name="TextBox 6"/>
          <p:cNvSpPr txBox="1"/>
          <p:nvPr/>
        </p:nvSpPr>
        <p:spPr>
          <a:xfrm>
            <a:off x="541604" y="4682331"/>
            <a:ext cx="6160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ranklin Gothic Medium" panose="020B0603020102020204" pitchFamily="34" charset="0"/>
              </a:rPr>
              <a:t>Who to Follow:  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Brooklyn Public Library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@</a:t>
            </a:r>
            <a:r>
              <a:rPr lang="en-US" sz="3200" dirty="0" err="1" smtClean="0">
                <a:latin typeface="Franklin Gothic Medium" panose="020B0603020102020204" pitchFamily="34" charset="0"/>
              </a:rPr>
              <a:t>brooklynology</a:t>
            </a:r>
            <a:endParaRPr lang="en-US" sz="32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29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Instagram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84" y="2805040"/>
            <a:ext cx="2392508" cy="2392508"/>
          </a:xfrm>
          <a:prstGeom prst="rect">
            <a:avLst/>
          </a:prstGeom>
        </p:spPr>
      </p:pic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325979" y="899903"/>
            <a:ext cx="6011779" cy="5789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Franklin Gothic Medium" panose="020B0603020102020204" pitchFamily="34" charset="0"/>
              </a:rPr>
              <a:t>What’s working?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Less frequent/Beautiful posts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Hashtag communities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Younger Audience</a:t>
            </a:r>
          </a:p>
          <a:p>
            <a:pPr marL="0" indent="0">
              <a:buNone/>
            </a:pPr>
            <a:endParaRPr lang="en-US" sz="3200" dirty="0" smtClean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Franklin Gothic Medium" panose="020B0603020102020204" pitchFamily="34" charset="0"/>
              </a:rPr>
              <a:t>Challenges?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Mobile only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Doesn’t share well on Twitter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Staff may be less familiar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408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16" y="12064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Franklin Gothic Medium" panose="020B0603020102020204" pitchFamily="34" charset="0"/>
              </a:rPr>
              <a:t>Who to Follow:</a:t>
            </a:r>
            <a:br>
              <a:rPr lang="en-US" sz="3600" dirty="0" smtClean="0">
                <a:latin typeface="Franklin Gothic Medium" panose="020B0603020102020204" pitchFamily="34" charset="0"/>
              </a:rPr>
            </a:br>
            <a:r>
              <a:rPr lang="en-US" sz="3600" dirty="0" smtClean="0">
                <a:latin typeface="Franklin Gothic Medium" panose="020B0603020102020204" pitchFamily="34" charset="0"/>
              </a:rPr>
              <a:t>Minnesota Historical Society</a:t>
            </a:r>
            <a:endParaRPr lang="en-US" sz="3600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53" y="268871"/>
            <a:ext cx="5062622" cy="619492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4" y="1809335"/>
            <a:ext cx="6525536" cy="4163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53" y="1824614"/>
            <a:ext cx="4706007" cy="48489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01853" y="6489032"/>
            <a:ext cx="6525536" cy="36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https://instagram.com/minnesotahistoricalsociety/</a:t>
            </a:r>
          </a:p>
        </p:txBody>
      </p:sp>
    </p:spTree>
    <p:extLst>
      <p:ext uri="{BB962C8B-B14F-4D97-AF65-F5344CB8AC3E}">
        <p14:creationId xmlns:p14="http://schemas.microsoft.com/office/powerpoint/2010/main" val="351966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49253" cy="1325563"/>
          </a:xfrm>
        </p:spPr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Tumblr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818147"/>
            <a:ext cx="5181600" cy="5358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Franklin Gothic Medium" panose="020B0603020102020204" pitchFamily="34" charset="0"/>
              </a:rPr>
              <a:t>What’s Working?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Esoteric topics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Animated GIFs </a:t>
            </a:r>
          </a:p>
          <a:p>
            <a:r>
              <a:rPr lang="en-US" sz="3200" dirty="0">
                <a:latin typeface="Franklin Gothic Medium" panose="020B0603020102020204" pitchFamily="34" charset="0"/>
              </a:rPr>
              <a:t>C</a:t>
            </a:r>
            <a:r>
              <a:rPr lang="en-US" sz="3200" dirty="0" smtClean="0">
                <a:latin typeface="Franklin Gothic Medium" panose="020B0603020102020204" pitchFamily="34" charset="0"/>
              </a:rPr>
              <a:t>ontent in any form from most sites</a:t>
            </a:r>
          </a:p>
          <a:p>
            <a:endParaRPr lang="en-US" sz="320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Franklin Gothic Medium" panose="020B0603020102020204" pitchFamily="34" charset="0"/>
              </a:rPr>
              <a:t>Challenges?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Smaller market share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Conversations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74" y="2488585"/>
            <a:ext cx="2768115" cy="273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79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Franklin Gothic Medium" panose="020B0603020102020204" pitchFamily="34" charset="0"/>
              </a:rPr>
              <a:t>Who to Follow/Steal this idea</a:t>
            </a:r>
            <a:endParaRPr lang="en-US" sz="3600" dirty="0">
              <a:latin typeface="Franklin Gothic Medium" panose="020B0603020102020204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79" y="2387950"/>
            <a:ext cx="3942347" cy="3226785"/>
          </a:xfrm>
        </p:spPr>
      </p:pic>
      <p:sp>
        <p:nvSpPr>
          <p:cNvPr id="11" name="TextBox 10"/>
          <p:cNvSpPr txBox="1"/>
          <p:nvPr/>
        </p:nvSpPr>
        <p:spPr>
          <a:xfrm>
            <a:off x="677779" y="5942665"/>
            <a:ext cx="5245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http://othmeralia.tumblr.com/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93" y="1405137"/>
            <a:ext cx="6431507" cy="519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YouTube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61811" y="641684"/>
            <a:ext cx="6676927" cy="5535279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>
                <a:latin typeface="Franklin Gothic Medium" panose="020B0603020102020204" pitchFamily="34" charset="0"/>
              </a:rPr>
              <a:t>What’s working?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Series content posted on schedule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Educational video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Collaboration with other channels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Sharing with other sites</a:t>
            </a:r>
          </a:p>
          <a:p>
            <a:endParaRPr lang="en-US" sz="3200" dirty="0" smtClean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Franklin Gothic Medium" panose="020B0603020102020204" pitchFamily="34" charset="0"/>
              </a:rPr>
              <a:t>Challenges?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Time, talent, &amp; editing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1" y="2571150"/>
            <a:ext cx="2475277" cy="247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59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to Follow/Steal this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84105"/>
            <a:ext cx="5821358" cy="327451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7" y="2184105"/>
            <a:ext cx="5812333" cy="36343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467" y="6176963"/>
            <a:ext cx="5812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Iowa City Public Library – youtube.com/</a:t>
            </a:r>
            <a:r>
              <a:rPr lang="en-US" dirty="0" err="1" smtClean="0"/>
              <a:t>thelibrarychannel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88505" y="6176963"/>
            <a:ext cx="5705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Mütter</a:t>
            </a:r>
            <a:r>
              <a:rPr lang="en-US" dirty="0" smtClean="0"/>
              <a:t> Museum – youtube.com/</a:t>
            </a:r>
            <a:r>
              <a:rPr lang="en-US" dirty="0" err="1" smtClean="0"/>
              <a:t>themuttermuseum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936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photos.state.gov/libraries/unesco/196605/internal/iowa-city-logo-p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523" y="3582237"/>
            <a:ext cx="1944277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downtowniowacity.com/media/directory/286/old-capitol-museum-413-lghtbx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60" y="641685"/>
            <a:ext cx="7373816" cy="504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lh3.googleusercontent.com/-aD1U1Y5mI_k/T_rkDB0uqZI/AAAAAAAADjA/kmOlXrR-K7E/s250-c-k-no/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028" y="783056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537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Important Points and Advice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438" y="1894180"/>
            <a:ext cx="4732573" cy="4351338"/>
          </a:xfrm>
        </p:spPr>
      </p:pic>
    </p:spTree>
    <p:extLst>
      <p:ext uri="{BB962C8B-B14F-4D97-AF65-F5344CB8AC3E}">
        <p14:creationId xmlns:p14="http://schemas.microsoft.com/office/powerpoint/2010/main" val="3287203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Franklin Gothic Medium" panose="020B0603020102020204" pitchFamily="34" charset="0"/>
              </a:rPr>
              <a:t>Connecting to Locals?</a:t>
            </a:r>
            <a:endParaRPr lang="en-US" sz="5400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178" y="2974678"/>
            <a:ext cx="2737643" cy="20532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11" y="2540920"/>
            <a:ext cx="2582778" cy="258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29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Most Popular Post Each Week Across ALL social media?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61" y="987425"/>
            <a:ext cx="3254854" cy="4873625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839788" y="3096127"/>
            <a:ext cx="4053054" cy="155608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#</a:t>
            </a:r>
            <a:r>
              <a:rPr lang="en-US" sz="3200" dirty="0" err="1" smtClean="0"/>
              <a:t>tbt</a:t>
            </a:r>
            <a:r>
              <a:rPr lang="en-US" sz="3200" dirty="0" smtClean="0"/>
              <a:t> on Facebook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NOT on our site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47650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Book" panose="020B0503020102020204" pitchFamily="34" charset="0"/>
              </a:rPr>
              <a:t>Organizing the Work:  The Lone Voice</a:t>
            </a:r>
            <a:endParaRPr lang="en-US" dirty="0">
              <a:latin typeface="Franklin Gothic Book" panose="020B0503020102020204" pitchFamily="34" charset="0"/>
            </a:endParaRPr>
          </a:p>
        </p:txBody>
      </p:sp>
      <p:pic>
        <p:nvPicPr>
          <p:cNvPr id="1026" name="Picture 2" descr="http://digital.lib.uiowa.edu/yearbooks/gallery/data1/images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227" y="1808748"/>
            <a:ext cx="60007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32747" y="6368716"/>
            <a:ext cx="8021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Book" panose="020B0503020102020204" pitchFamily="34" charset="0"/>
              </a:rPr>
              <a:t>1969 Hawkeye Yearbook, University of Iowa Archives</a:t>
            </a:r>
            <a:endParaRPr lang="en-US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57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988" y="0"/>
            <a:ext cx="7469093" cy="618498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" y="5046134"/>
            <a:ext cx="12192001" cy="541868"/>
          </a:xfrm>
          <a:solidFill>
            <a:schemeClr val="tx1">
              <a:alpha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Coordinator + Content Creators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57473" y="6396335"/>
            <a:ext cx="5534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Basketball team with coach Henry </a:t>
            </a:r>
            <a:r>
              <a:rPr lang="en-US" sz="1200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Kallenberg</a:t>
            </a:r>
            <a:r>
              <a:rPr lang="en-US" sz="1200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, The University of Iowa, </a:t>
            </a:r>
            <a:r>
              <a:rPr lang="en-US" sz="1200" dirty="0" smtClean="0">
                <a:solidFill>
                  <a:srgbClr val="000000"/>
                </a:solidFill>
                <a:latin typeface="Franklin Gothic Medium" panose="020B0603020102020204" pitchFamily="34" charset="0"/>
              </a:rPr>
              <a:t>1893-1894</a:t>
            </a:r>
          </a:p>
          <a:p>
            <a:pPr algn="r"/>
            <a:r>
              <a:rPr lang="en-US" sz="1200" dirty="0" smtClean="0">
                <a:solidFill>
                  <a:srgbClr val="000000"/>
                </a:solidFill>
                <a:latin typeface="Franklin Gothic Medium" panose="020B0603020102020204" pitchFamily="34" charset="0"/>
              </a:rPr>
              <a:t>Frederick Kent Collection, </a:t>
            </a:r>
            <a:r>
              <a:rPr lang="en-US" sz="1200" dirty="0" smtClean="0">
                <a:latin typeface="Franklin Gothic Medium" panose="020B0603020102020204" pitchFamily="34" charset="0"/>
                <a:hlinkClick r:id="rId4"/>
              </a:rPr>
              <a:t>RG30.0001.001</a:t>
            </a:r>
            <a:r>
              <a:rPr lang="en-US" sz="1200" dirty="0" smtClean="0">
                <a:latin typeface="Franklin Gothic Medium" panose="020B0603020102020204" pitchFamily="34" charset="0"/>
              </a:rPr>
              <a:t>, University of Iowa Archives</a:t>
            </a:r>
            <a:endParaRPr lang="en-US" sz="1200" dirty="0" smtClean="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368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Franklin Gothic Medium" panose="020B0603020102020204" pitchFamily="34" charset="0"/>
              </a:rPr>
              <a:t>Working with Volunteers, Students and Interns</a:t>
            </a:r>
            <a:endParaRPr lang="en-US" sz="4000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Whoever is processing is best</a:t>
            </a:r>
          </a:p>
          <a:p>
            <a:r>
              <a:rPr lang="en-US" dirty="0" smtClean="0"/>
              <a:t>Volunteers can find items, take photos, write captions</a:t>
            </a:r>
          </a:p>
          <a:p>
            <a:r>
              <a:rPr lang="en-US" dirty="0" smtClean="0"/>
              <a:t>Store photos and text in a document, send through email, create an online form</a:t>
            </a:r>
          </a:p>
          <a:p>
            <a:r>
              <a:rPr lang="en-US" dirty="0" smtClean="0"/>
              <a:t>Create a teen advisory team</a:t>
            </a:r>
          </a:p>
          <a:p>
            <a:r>
              <a:rPr lang="en-US" dirty="0" smtClean="0"/>
              <a:t>Retweet/</a:t>
            </a:r>
            <a:r>
              <a:rPr lang="en-US" dirty="0" err="1" smtClean="0"/>
              <a:t>reblog</a:t>
            </a:r>
            <a:r>
              <a:rPr lang="en-US" dirty="0" smtClean="0"/>
              <a:t> posts from public accounts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5662629" cy="3709067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0521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85520"/>
            <a:ext cx="7556977" cy="4103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10009"/>
            <a:ext cx="7556977" cy="274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29600" y="713751"/>
            <a:ext cx="38019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ranklin Gothic Book" panose="020B0503020102020204" pitchFamily="34" charset="0"/>
              </a:rPr>
              <a:t>Social Media Matrix from Julia Gardner at the University of Chicago Library’s Special Collections Research Center</a:t>
            </a:r>
            <a:endParaRPr lang="en-US" sz="3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969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Franklin Gothic Medium" panose="020B0603020102020204" pitchFamily="34" charset="0"/>
              </a:rPr>
              <a:t>Volunteer Historic Research &amp; Social Media Practicum</a:t>
            </a:r>
            <a:endParaRPr lang="en-US" sz="3200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10 Hour Practicum</a:t>
            </a:r>
          </a:p>
          <a:p>
            <a:r>
              <a:rPr lang="en-US" dirty="0" smtClean="0"/>
              <a:t>30 minutes finding aid training</a:t>
            </a:r>
          </a:p>
          <a:p>
            <a:r>
              <a:rPr lang="en-US" dirty="0" smtClean="0"/>
              <a:t>Research anything you want in manuscript collections</a:t>
            </a:r>
          </a:p>
          <a:p>
            <a:r>
              <a:rPr lang="en-US" dirty="0" smtClean="0"/>
              <a:t>Call up the boxes in the Reading Room</a:t>
            </a:r>
          </a:p>
          <a:p>
            <a:r>
              <a:rPr lang="en-US" dirty="0"/>
              <a:t>Read, explore, have fun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By the end of the 10 hours, submit a Word document with scans or photographs of 10 items with captions that tell something interesting about what it is or what caught your eye</a:t>
            </a:r>
          </a:p>
          <a:p>
            <a:r>
              <a:rPr lang="en-US" dirty="0" smtClean="0"/>
              <a:t>Include full citations</a:t>
            </a:r>
            <a:r>
              <a:rPr lang="en-US" dirty="0"/>
              <a:t> </a:t>
            </a:r>
            <a:r>
              <a:rPr lang="en-US" dirty="0" smtClean="0"/>
              <a:t>(Name and date of item, Manuscript Collection number, Box number, Folder number/name if applicable)</a:t>
            </a:r>
          </a:p>
        </p:txBody>
      </p:sp>
    </p:spTree>
    <p:extLst>
      <p:ext uri="{BB962C8B-B14F-4D97-AF65-F5344CB8AC3E}">
        <p14:creationId xmlns:p14="http://schemas.microsoft.com/office/powerpoint/2010/main" val="2176594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68" y="-53775"/>
            <a:ext cx="7876673" cy="6504314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0" y="4944533"/>
            <a:ext cx="12192000" cy="64346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Individual Page Managers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1916" y="6488668"/>
            <a:ext cx="11823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hlinkClick r:id="rId4"/>
              </a:rPr>
              <a:t>The University of Iowa Department of Physical Education for Women Records, </a:t>
            </a:r>
            <a:r>
              <a:rPr lang="en-US" u="sng" dirty="0" smtClean="0">
                <a:hlinkClick r:id="rId4"/>
              </a:rPr>
              <a:t>1900-2006</a:t>
            </a:r>
            <a:r>
              <a:rPr lang="en-US" u="sng" dirty="0" smtClean="0"/>
              <a:t>, IWA 106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087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02" y="0"/>
            <a:ext cx="8683794" cy="6081088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-1" y="4961467"/>
            <a:ext cx="12192001" cy="62653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Trade Offs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4757" y="6142965"/>
            <a:ext cx="12031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Runners in a relay race, Brisbane, </a:t>
            </a:r>
            <a:r>
              <a:rPr lang="en-US" dirty="0" smtClean="0"/>
              <a:t>1939 PD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18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5125"/>
            <a:ext cx="11614484" cy="1325563"/>
          </a:xfrm>
        </p:spPr>
        <p:txBody>
          <a:bodyPr/>
          <a:lstStyle/>
          <a:p>
            <a:pPr algn="ctr"/>
            <a:r>
              <a:rPr lang="en-US" dirty="0" smtClean="0"/>
              <a:t>What kind of library/institution do you work for?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25" y="1825625"/>
            <a:ext cx="4273149" cy="4351338"/>
          </a:xfrm>
        </p:spPr>
      </p:pic>
    </p:spTree>
    <p:extLst>
      <p:ext uri="{BB962C8B-B14F-4D97-AF65-F5344CB8AC3E}">
        <p14:creationId xmlns:p14="http://schemas.microsoft.com/office/powerpoint/2010/main" val="1306719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65" y="-173372"/>
            <a:ext cx="12693092" cy="9334305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-135465" y="4927600"/>
            <a:ext cx="12693092" cy="66040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Student Led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449179" y="6079958"/>
            <a:ext cx="13006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hlinkClick r:id="rId4"/>
              </a:rPr>
              <a:t>The University of Iowa Department of Physical Education for Women Records, </a:t>
            </a:r>
            <a:r>
              <a:rPr lang="en-US" u="sng" dirty="0" smtClean="0">
                <a:hlinkClick r:id="rId4"/>
              </a:rPr>
              <a:t>1900-2006</a:t>
            </a:r>
            <a:r>
              <a:rPr lang="en-US" u="sng" dirty="0" smtClean="0"/>
              <a:t>, Children’s Gym class, 1930s, IWA 106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025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Coordinating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58347"/>
            <a:ext cx="5181600" cy="4218615"/>
          </a:xfrm>
        </p:spPr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Monthly/weekly meeting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Content calendar for unique content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Use queues and management programs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4" y="4878804"/>
            <a:ext cx="9993652" cy="144352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25" y="1958348"/>
            <a:ext cx="3668879" cy="228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38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33" y="332816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Coordinating:  </a:t>
            </a:r>
            <a:br>
              <a:rPr lang="en-US" dirty="0" smtClean="0">
                <a:latin typeface="Franklin Gothic Medium" panose="020B0603020102020204" pitchFamily="34" charset="0"/>
              </a:rPr>
            </a:br>
            <a:r>
              <a:rPr lang="en-US" dirty="0" smtClean="0">
                <a:latin typeface="Franklin Gothic Medium" panose="020B0603020102020204" pitchFamily="34" charset="0"/>
              </a:rPr>
              <a:t>What to Do at a Monthly Meeting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0633" y="1825624"/>
            <a:ext cx="6545178" cy="4719555"/>
          </a:xfrm>
        </p:spPr>
        <p:txBody>
          <a:bodyPr>
            <a:normAutofit/>
          </a:bodyPr>
          <a:lstStyle/>
          <a:p>
            <a:pPr>
              <a:buAutoNum type="arabicPeriod"/>
            </a:pPr>
            <a:r>
              <a:rPr lang="en-US" dirty="0"/>
              <a:t>What has gone well, what has been challenging?</a:t>
            </a:r>
          </a:p>
          <a:p>
            <a:pPr>
              <a:buAutoNum type="arabicPeriod"/>
            </a:pPr>
            <a:r>
              <a:rPr lang="en-US" dirty="0" smtClean="0"/>
              <a:t> Questions/training/equipment </a:t>
            </a:r>
            <a:r>
              <a:rPr lang="en-US" dirty="0"/>
              <a:t>needed?</a:t>
            </a:r>
          </a:p>
          <a:p>
            <a:pPr>
              <a:buAutoNum type="arabicPeriod"/>
            </a:pPr>
            <a:r>
              <a:rPr lang="en-US" dirty="0" smtClean="0"/>
              <a:t> What </a:t>
            </a:r>
            <a:r>
              <a:rPr lang="en-US" dirty="0"/>
              <a:t>holidays are coming up</a:t>
            </a:r>
            <a:r>
              <a:rPr lang="en-US" dirty="0" smtClean="0"/>
              <a:t>? Any ideas for them?</a:t>
            </a:r>
            <a:endParaRPr lang="en-US" dirty="0"/>
          </a:p>
          <a:p>
            <a:pPr>
              <a:buAutoNum type="arabicPeriod"/>
            </a:pPr>
            <a:r>
              <a:rPr lang="en-US" dirty="0" smtClean="0"/>
              <a:t> Any ideas for new series?  Assign or coordinate series work.</a:t>
            </a:r>
          </a:p>
          <a:p>
            <a:pPr>
              <a:buAutoNum type="arabicPeriod"/>
            </a:pPr>
            <a:r>
              <a:rPr lang="en-US" dirty="0" smtClean="0"/>
              <a:t> Put ideas on calendar, spreadsheet or Trello</a:t>
            </a:r>
          </a:p>
          <a:p>
            <a:pPr>
              <a:buAutoNum type="arabicPeriod"/>
            </a:pPr>
            <a:r>
              <a:rPr lang="en-US" dirty="0" smtClean="0"/>
              <a:t> Follow up about #2 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 descr="http://digital.lib.uiowa.edu/utils/ajaxhelper/?CISOROOT=ictcs&amp;CISOPTR=1775&amp;action=2&amp;DMSCALE=25&amp;DMWIDTH=512&amp;DMHEIGHT=435&amp;DMX=0&amp;DMY=0&amp;DMTEXT=meeting&amp;DMROTATE=0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" b="4620"/>
          <a:stretch/>
        </p:blipFill>
        <p:spPr bwMode="auto">
          <a:xfrm>
            <a:off x="6785811" y="1825624"/>
            <a:ext cx="4924927" cy="401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93306" y="6006570"/>
            <a:ext cx="5117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Franklin Gothic Book" panose="020B0503020102020204" pitchFamily="34" charset="0"/>
              </a:rPr>
              <a:t>ROTC meeting using map, The University of Iowa, </a:t>
            </a:r>
            <a:r>
              <a:rPr lang="en-US" sz="1400" dirty="0" smtClean="0">
                <a:latin typeface="Franklin Gothic Book" panose="020B0503020102020204" pitchFamily="34" charset="0"/>
              </a:rPr>
              <a:t>1919</a:t>
            </a:r>
          </a:p>
          <a:p>
            <a:pPr algn="r"/>
            <a:r>
              <a:rPr lang="en-US" sz="1400" dirty="0" smtClean="0">
                <a:latin typeface="Franklin Gothic Book" panose="020B0503020102020204" pitchFamily="34" charset="0"/>
              </a:rPr>
              <a:t>Frederick Kent Collection, University of Iowa Archives</a:t>
            </a:r>
            <a:endParaRPr lang="en-US" sz="1400" dirty="0">
              <a:latin typeface="Franklin Gothic Book" panose="020B0503020102020204" pitchFamily="34" charset="0"/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479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Coordinating: Series Content Saves Time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Series Content – Schedule time to finish 4-5 at once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30443"/>
            <a:ext cx="5157787" cy="3433852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Create a series that uses the same type or collection to reduce search time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53" y="2627313"/>
            <a:ext cx="1905160" cy="3433852"/>
          </a:xfrm>
        </p:spPr>
      </p:pic>
      <p:sp>
        <p:nvSpPr>
          <p:cNvPr id="9" name="TextBox 8"/>
          <p:cNvSpPr txBox="1"/>
          <p:nvPr/>
        </p:nvSpPr>
        <p:spPr>
          <a:xfrm>
            <a:off x="839788" y="6189663"/>
            <a:ext cx="515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en-US" dirty="0" err="1" smtClean="0"/>
              <a:t>miniaturemondays</a:t>
            </a:r>
            <a:r>
              <a:rPr lang="en-US" dirty="0" smtClean="0"/>
              <a:t> on Tumblr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613" y="2627313"/>
            <a:ext cx="3352784" cy="34366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45453" y="6183403"/>
            <a:ext cx="525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en-US" dirty="0" err="1" smtClean="0"/>
              <a:t>sternsfamilypapers</a:t>
            </a:r>
            <a:r>
              <a:rPr lang="en-US" dirty="0" smtClean="0"/>
              <a:t> on Tumblr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116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4182" y="365125"/>
            <a:ext cx="5569618" cy="1325563"/>
          </a:xfrm>
        </p:spPr>
        <p:txBody>
          <a:bodyPr/>
          <a:lstStyle/>
          <a:p>
            <a:r>
              <a:rPr lang="en-US" dirty="0" smtClean="0">
                <a:latin typeface="Franklin Gothic Book" panose="020B0503020102020204" pitchFamily="34" charset="0"/>
              </a:rPr>
              <a:t>Always Point to Your Social Media</a:t>
            </a:r>
            <a:endParaRPr lang="en-US" dirty="0">
              <a:latin typeface="Franklin Gothic Book" panose="020B05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48" y="494900"/>
            <a:ext cx="4166937" cy="583371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82" y="2350313"/>
            <a:ext cx="5569618" cy="3978298"/>
          </a:xfrm>
        </p:spPr>
      </p:pic>
    </p:spTree>
    <p:extLst>
      <p:ext uri="{BB962C8B-B14F-4D97-AF65-F5344CB8AC3E}">
        <p14:creationId xmlns:p14="http://schemas.microsoft.com/office/powerpoint/2010/main" val="3675074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88507"/>
            <a:ext cx="5658853" cy="56588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415" y="662381"/>
            <a:ext cx="44917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ranklin Gothic Medium" panose="020B0603020102020204" pitchFamily="34" charset="0"/>
              </a:rPr>
              <a:t>Don’t Have New?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Sum it Up</a:t>
            </a:r>
            <a:endParaRPr lang="en-US" sz="3200" dirty="0">
              <a:latin typeface="Franklin Gothic Medium" panose="020B0603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1682" y="2284922"/>
            <a:ext cx="433136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Friday blog with most popular post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End of the month look 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End of the year 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Top 10 lists, #</a:t>
            </a:r>
            <a:r>
              <a:rPr lang="en-US" sz="3200" dirty="0" err="1" smtClean="0"/>
              <a:t>oneyearago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871411" y="6047874"/>
            <a:ext cx="616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Franklin Gothic Medium" panose="020B0603020102020204" pitchFamily="34" charset="0"/>
              </a:rPr>
              <a:t>University of Iowa Office of the State Archaeologist</a:t>
            </a:r>
          </a:p>
          <a:p>
            <a:pPr algn="r"/>
            <a:r>
              <a:rPr lang="en-US" dirty="0" smtClean="0">
                <a:latin typeface="Franklin Gothic Medium" panose="020B0603020102020204" pitchFamily="34" charset="0"/>
              </a:rPr>
              <a:t>http://iowaarchaeology.tumblr.com</a:t>
            </a:r>
          </a:p>
        </p:txBody>
      </p:sp>
    </p:spTree>
    <p:extLst>
      <p:ext uri="{BB962C8B-B14F-4D97-AF65-F5344CB8AC3E}">
        <p14:creationId xmlns:p14="http://schemas.microsoft.com/office/powerpoint/2010/main" val="8124926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45" y="-722825"/>
            <a:ext cx="7778884" cy="51884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502" y="3432148"/>
            <a:ext cx="4286250" cy="24098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59" y="3558532"/>
            <a:ext cx="5689600" cy="379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593" y="3558532"/>
            <a:ext cx="4083407" cy="3058613"/>
          </a:xfrm>
          <a:prstGeom prst="rect">
            <a:avLst/>
          </a:prstGeom>
        </p:spPr>
      </p:pic>
      <p:pic>
        <p:nvPicPr>
          <p:cNvPr id="7" name="Content Placeholder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" y="372328"/>
            <a:ext cx="3409520" cy="2544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67" y="-27117"/>
            <a:ext cx="4396422" cy="2925619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4" y="5332068"/>
            <a:ext cx="2343981" cy="155849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2898502"/>
            <a:ext cx="12192000" cy="686641"/>
          </a:xfrm>
          <a:prstGeom prst="rect">
            <a:avLst/>
          </a:prstGeom>
          <a:solidFill>
            <a:schemeClr val="tx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Behind the Scenes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450707"/>
            <a:ext cx="12192000" cy="369332"/>
          </a:xfrm>
          <a:prstGeom prst="rect">
            <a:avLst/>
          </a:prstGeom>
          <a:solidFill>
            <a:schemeClr val="bg2">
              <a:lumMod val="25000"/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#tumblr4sc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221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Advice Equations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70459"/>
            <a:ext cx="2894793" cy="2171095"/>
          </a:xfrm>
        </p:spPr>
      </p:pic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/>
        </p:blipFill>
        <p:spPr>
          <a:xfrm>
            <a:off x="5891212" y="111800"/>
            <a:ext cx="3100388" cy="348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1599" y="802105"/>
            <a:ext cx="99060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dirty="0"/>
              <a:t>=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2200" y="365125"/>
            <a:ext cx="2209800" cy="3232825"/>
          </a:xfrm>
          <a:prstGeom prst="rect">
            <a:avLst/>
          </a:prstGeom>
        </p:spPr>
      </p:pic>
      <p:sp>
        <p:nvSpPr>
          <p:cNvPr id="9" name="Plus 8"/>
          <p:cNvSpPr/>
          <p:nvPr/>
        </p:nvSpPr>
        <p:spPr>
          <a:xfrm>
            <a:off x="4154905" y="4539916"/>
            <a:ext cx="1411706" cy="1283367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212" y="4270459"/>
            <a:ext cx="2361829" cy="216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91212" y="6441554"/>
            <a:ext cx="30263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hlinkClick r:id="rId7" tooltip="ja:User:Snp"/>
              </a:rPr>
              <a:t>Snp</a:t>
            </a:r>
            <a:r>
              <a:rPr lang="en-US" sz="800" dirty="0"/>
              <a:t> at </a:t>
            </a:r>
            <a:r>
              <a:rPr lang="en-US" sz="800" dirty="0">
                <a:hlinkClick r:id="rId8" tooltip="ja:"/>
              </a:rPr>
              <a:t>Japanese Wikipedia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58470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Medium" panose="020B0603020102020204" pitchFamily="34" charset="0"/>
              </a:rPr>
              <a:t>How do I actually do this</a:t>
            </a:r>
            <a:r>
              <a:rPr lang="en-US" dirty="0" smtClean="0">
                <a:latin typeface="Franklin Gothic Medium" panose="020B0603020102020204" pitchFamily="34" charset="0"/>
              </a:rPr>
              <a:t>?</a:t>
            </a:r>
            <a:br>
              <a:rPr lang="en-US" dirty="0" smtClean="0">
                <a:latin typeface="Franklin Gothic Medium" panose="020B0603020102020204" pitchFamily="34" charset="0"/>
              </a:rPr>
            </a:b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42" y="1522918"/>
            <a:ext cx="4351338" cy="435133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11" y="2574208"/>
            <a:ext cx="5181600" cy="3439287"/>
          </a:xfrm>
        </p:spPr>
      </p:pic>
      <p:sp>
        <p:nvSpPr>
          <p:cNvPr id="6" name="TextBox 5"/>
          <p:cNvSpPr txBox="1"/>
          <p:nvPr/>
        </p:nvSpPr>
        <p:spPr>
          <a:xfrm>
            <a:off x="162260" y="6475929"/>
            <a:ext cx="4507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hlinkClick r:id="rId5" tooltip="User:Marck170601 (page does not exist)"/>
              </a:rPr>
              <a:t>Marck170601</a:t>
            </a:r>
            <a:r>
              <a:rPr lang="en-US" u="sng" dirty="0" smtClean="0"/>
              <a:t> Wikimedia Commons </a:t>
            </a:r>
            <a:endParaRPr lang="en-US" dirty="0"/>
          </a:p>
        </p:txBody>
      </p:sp>
      <p:pic>
        <p:nvPicPr>
          <p:cNvPr id="1027" name="Picture 3" descr="share alik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062" y="6578379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ttribu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373" y="6578379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09348" y="6503235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8"/>
              </a:rPr>
              <a:t>Blake Patterson </a:t>
            </a:r>
            <a:r>
              <a:rPr lang="en-US" u="sng" dirty="0">
                <a:hlinkClick r:id="rId9"/>
              </a:rPr>
              <a:t>Wikimedia Commons </a:t>
            </a:r>
            <a:endParaRPr lang="en-US" dirty="0"/>
          </a:p>
          <a:p>
            <a:endParaRPr lang="en-US" dirty="0"/>
          </a:p>
        </p:txBody>
      </p:sp>
      <p:pic>
        <p:nvPicPr>
          <p:cNvPr id="11" name="Picture 3" descr="share alik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388" y="657360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ttribu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99" y="657360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54817" y="1138198"/>
            <a:ext cx="75747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Franklin Gothic Medium" panose="020B0603020102020204" pitchFamily="34" charset="0"/>
              </a:rPr>
              <a:t>Do you have one of these?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582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Next level: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12" y="1858169"/>
            <a:ext cx="6429375" cy="4286250"/>
          </a:xfrm>
        </p:spPr>
      </p:pic>
    </p:spTree>
    <p:extLst>
      <p:ext uri="{BB962C8B-B14F-4D97-AF65-F5344CB8AC3E}">
        <p14:creationId xmlns:p14="http://schemas.microsoft.com/office/powerpoint/2010/main" val="3043273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035" y="1019094"/>
            <a:ext cx="828571" cy="11337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233" y="1002072"/>
            <a:ext cx="828571" cy="11337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722" y="1019094"/>
            <a:ext cx="828571" cy="11337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133" y="1019094"/>
            <a:ext cx="828571" cy="11337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040" y="1002072"/>
            <a:ext cx="828571" cy="11337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88" y="2186897"/>
            <a:ext cx="952381" cy="120690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15" y="2182473"/>
            <a:ext cx="952381" cy="120690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39" y="2182473"/>
            <a:ext cx="952381" cy="120690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777" y="1019094"/>
            <a:ext cx="828571" cy="11337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29" y="1019094"/>
            <a:ext cx="828571" cy="11337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37" y="4612224"/>
            <a:ext cx="971429" cy="113985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215" y="1019094"/>
            <a:ext cx="828571" cy="11337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60" y="1025438"/>
            <a:ext cx="828571" cy="11337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895" y="1002072"/>
            <a:ext cx="828571" cy="11337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608" y="3405316"/>
            <a:ext cx="966811" cy="11894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786" y="1025190"/>
            <a:ext cx="828571" cy="11337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178" y="1002072"/>
            <a:ext cx="828571" cy="11337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419" y="3402539"/>
            <a:ext cx="966811" cy="11894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230" y="3402538"/>
            <a:ext cx="966811" cy="11894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989" y="4612224"/>
            <a:ext cx="971429" cy="113985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41" y="4612224"/>
            <a:ext cx="971429" cy="113985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293" y="4612224"/>
            <a:ext cx="971429" cy="113985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445" y="4612224"/>
            <a:ext cx="971429" cy="113985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545" y="4612224"/>
            <a:ext cx="971429" cy="113985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645" y="4612224"/>
            <a:ext cx="971429" cy="113985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319" y="4612224"/>
            <a:ext cx="971429" cy="113985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993" y="4612224"/>
            <a:ext cx="971429" cy="113985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08" y="4612224"/>
            <a:ext cx="971429" cy="113985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591" y="6061281"/>
            <a:ext cx="335763" cy="4594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84" y="6081448"/>
            <a:ext cx="357652" cy="45323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36" y="6061282"/>
            <a:ext cx="373442" cy="4594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502" y="6061281"/>
            <a:ext cx="403451" cy="47340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92505" y="112295"/>
            <a:ext cx="11855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Franklin Gothic Medium" panose="020B0603020102020204" pitchFamily="34" charset="0"/>
              </a:rPr>
              <a:t>Special Collections &amp; Iowa Women’s Archives</a:t>
            </a:r>
            <a:endParaRPr lang="en-US" sz="4400" dirty="0">
              <a:latin typeface="Franklin Gothic Medium" panose="020B06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2846" y="6081448"/>
            <a:ext cx="1813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Librarian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87570" y="6081448"/>
            <a:ext cx="1835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Graduate Assistant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872857" y="6084966"/>
            <a:ext cx="1447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Staff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10400954" y="6061281"/>
            <a:ext cx="1330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Student worker</a:t>
            </a:r>
            <a:endParaRPr lang="en-US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816" y="2180825"/>
            <a:ext cx="952381" cy="120690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2929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You May Want Some of These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86" y="1834054"/>
            <a:ext cx="4496427" cy="433448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738664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Or Maybe One of These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5998"/>
            <a:ext cx="5181600" cy="389059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690688"/>
            <a:ext cx="4920916" cy="4920916"/>
          </a:xfrm>
        </p:spPr>
      </p:pic>
    </p:spTree>
    <p:extLst>
      <p:ext uri="{BB962C8B-B14F-4D97-AF65-F5344CB8AC3E}">
        <p14:creationId xmlns:p14="http://schemas.microsoft.com/office/powerpoint/2010/main" val="3914081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How I Take Photos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44" y="1536866"/>
            <a:ext cx="4934911" cy="4934911"/>
          </a:xfrm>
        </p:spPr>
      </p:pic>
    </p:spTree>
    <p:extLst>
      <p:ext uri="{BB962C8B-B14F-4D97-AF65-F5344CB8AC3E}">
        <p14:creationId xmlns:p14="http://schemas.microsoft.com/office/powerpoint/2010/main" val="320538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Equipment – Scanning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64578"/>
            <a:ext cx="5181600" cy="287343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53" y="1141841"/>
            <a:ext cx="4940967" cy="5129393"/>
          </a:xfrm>
        </p:spPr>
      </p:pic>
    </p:spTree>
    <p:extLst>
      <p:ext uri="{BB962C8B-B14F-4D97-AF65-F5344CB8AC3E}">
        <p14:creationId xmlns:p14="http://schemas.microsoft.com/office/powerpoint/2010/main" val="1429723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Why Photography?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Vs. This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654872"/>
            <a:ext cx="4513324" cy="3384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230" y="2654872"/>
            <a:ext cx="2207044" cy="331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26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319210" y="1027906"/>
            <a:ext cx="2887579" cy="274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Digitization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Workflow and metadata </a:t>
            </a:r>
            <a:r>
              <a:rPr lang="en-US" dirty="0" smtClean="0"/>
              <a:t>plan:</a:t>
            </a:r>
            <a:endParaRPr lang="en-US" dirty="0"/>
          </a:p>
          <a:p>
            <a:pPr>
              <a:buAutoNum type="arabicPeriod"/>
            </a:pPr>
            <a:r>
              <a:rPr lang="en-US" dirty="0"/>
              <a:t>List of future projects, prioritized and/or assigned</a:t>
            </a:r>
          </a:p>
          <a:p>
            <a:pPr>
              <a:buAutoNum type="arabicPeriod"/>
            </a:pPr>
            <a:r>
              <a:rPr lang="en-US" dirty="0"/>
              <a:t>Condition assessment</a:t>
            </a:r>
          </a:p>
          <a:p>
            <a:pPr>
              <a:buAutoNum type="arabicPeriod"/>
            </a:pPr>
            <a:r>
              <a:rPr lang="en-US" dirty="0"/>
              <a:t>Conserve or wait to outsource</a:t>
            </a:r>
          </a:p>
          <a:p>
            <a:pPr>
              <a:buAutoNum type="arabicPeriod"/>
            </a:pPr>
            <a:r>
              <a:rPr lang="en-US" dirty="0"/>
              <a:t>File format plan, storage location plan</a:t>
            </a:r>
          </a:p>
          <a:p>
            <a:pPr>
              <a:buAutoNum type="arabicPeriod"/>
            </a:pPr>
            <a:r>
              <a:rPr lang="en-US" dirty="0"/>
              <a:t>Metadata plan</a:t>
            </a:r>
          </a:p>
          <a:p>
            <a:pPr>
              <a:buAutoNum type="arabicPeriod"/>
            </a:pPr>
            <a:r>
              <a:rPr lang="en-US" dirty="0"/>
              <a:t>Handling plan</a:t>
            </a:r>
          </a:p>
          <a:p>
            <a:pPr>
              <a:buAutoNum type="arabicPeriod"/>
            </a:pPr>
            <a:r>
              <a:rPr lang="en-US" dirty="0"/>
              <a:t>Digitize</a:t>
            </a:r>
          </a:p>
          <a:p>
            <a:pPr>
              <a:buAutoNum type="arabicPeriod"/>
            </a:pPr>
            <a:r>
              <a:rPr lang="en-US" dirty="0"/>
              <a:t>Write metadata</a:t>
            </a:r>
          </a:p>
          <a:p>
            <a:pPr>
              <a:buAutoNum type="arabicPeriod"/>
            </a:pPr>
            <a:r>
              <a:rPr lang="en-US" dirty="0"/>
              <a:t>Back up copy – store in a different location</a:t>
            </a:r>
          </a:p>
          <a:p>
            <a:pPr>
              <a:buAutoNum type="arabicPeriod"/>
            </a:pPr>
            <a:r>
              <a:rPr lang="en-US" dirty="0"/>
              <a:t>Provide access (KEY)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6000" dirty="0" smtClean="0">
                <a:latin typeface="Franklin Gothic Book" panose="020B0503020102020204" pitchFamily="34" charset="0"/>
              </a:rPr>
              <a:t>600 dpi</a:t>
            </a:r>
          </a:p>
          <a:p>
            <a:pPr marL="0" indent="0" algn="ctr">
              <a:buNone/>
            </a:pPr>
            <a:r>
              <a:rPr lang="en-US" sz="6000" dirty="0" smtClean="0">
                <a:latin typeface="Franklin Gothic Book" panose="020B0503020102020204" pitchFamily="34" charset="0"/>
              </a:rPr>
              <a:t>.tiff</a:t>
            </a:r>
            <a:endParaRPr lang="en-US" sz="60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284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Preservation Advocacy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6437" y="5967663"/>
            <a:ext cx="3100973" cy="35443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Selection of obsolete media at the 2010 National Book Festival, by wlef70, on Flickr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Make posts about obsolete formats</a:t>
            </a:r>
          </a:p>
          <a:p>
            <a:r>
              <a:rPr lang="en-US" dirty="0" smtClean="0"/>
              <a:t>Have events to digitize local photos</a:t>
            </a:r>
          </a:p>
          <a:p>
            <a:r>
              <a:rPr lang="en-US" dirty="0" smtClean="0"/>
              <a:t>Bring in local cultural heritage folks for “Caring for Keepsakes”</a:t>
            </a:r>
          </a:p>
          <a:p>
            <a:r>
              <a:rPr lang="en-US" dirty="0" smtClean="0"/>
              <a:t>Brochures</a:t>
            </a:r>
          </a:p>
          <a:p>
            <a:endParaRPr lang="en-US" dirty="0"/>
          </a:p>
        </p:txBody>
      </p:sp>
      <p:pic>
        <p:nvPicPr>
          <p:cNvPr id="3074" name="Picture 2" descr="Selection of obsolete media at the 2010 National Book Festival, by wlef70, on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437" y="1814574"/>
            <a:ext cx="3100973" cy="415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6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What Do I Do With the Photos or Scans?</a:t>
            </a:r>
            <a:br>
              <a:rPr lang="en-US" dirty="0" smtClean="0">
                <a:latin typeface="Franklin Gothic Medium" panose="020B0603020102020204" pitchFamily="34" charset="0"/>
              </a:rPr>
            </a:br>
            <a:r>
              <a:rPr lang="en-US" dirty="0" smtClean="0">
                <a:latin typeface="Franklin Gothic Medium" panose="020B0603020102020204" pitchFamily="34" charset="0"/>
              </a:rPr>
              <a:t>Have You Used One of These?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675" y="2762250"/>
            <a:ext cx="2143125" cy="214312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40" y="2762250"/>
            <a:ext cx="2143125" cy="214312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65" y="3020010"/>
            <a:ext cx="4608276" cy="16276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53246" y="6234697"/>
            <a:ext cx="6176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Franklin Gothic Medium" panose="020B0603020102020204" pitchFamily="34" charset="0"/>
              </a:rPr>
              <a:t>Next Level:  Adobe Creative Suite [Photoshop]</a:t>
            </a:r>
          </a:p>
        </p:txBody>
      </p:sp>
    </p:spTree>
    <p:extLst>
      <p:ext uri="{BB962C8B-B14F-4D97-AF65-F5344CB8AC3E}">
        <p14:creationId xmlns:p14="http://schemas.microsoft.com/office/powerpoint/2010/main" val="1852079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Equipment - Video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98" y="2598115"/>
            <a:ext cx="3422566" cy="3422566"/>
          </a:xfrm>
          <a:prstGeom prst="rect">
            <a:avLst/>
          </a:prstGeom>
        </p:spPr>
      </p:pic>
      <p:pic>
        <p:nvPicPr>
          <p:cNvPr id="7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016251"/>
            <a:ext cx="5181600" cy="3439287"/>
          </a:xfrm>
          <a:prstGeom prst="rect">
            <a:avLst/>
          </a:prstGeom>
        </p:spPr>
      </p:pic>
      <p:pic>
        <p:nvPicPr>
          <p:cNvPr id="10" name="Content Placeholder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804" y="365125"/>
            <a:ext cx="3693996" cy="2462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0" y="1367522"/>
            <a:ext cx="2310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Franklin Gothic Medium" panose="020B0603020102020204" pitchFamily="34" charset="0"/>
              </a:rPr>
              <a:t>*Having a microphone is helpful</a:t>
            </a:r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206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Editing Video: </a:t>
            </a:r>
            <a:br>
              <a:rPr lang="en-US" dirty="0" smtClean="0">
                <a:latin typeface="Franklin Gothic Medium" panose="020B0603020102020204" pitchFamily="34" charset="0"/>
              </a:rPr>
            </a:br>
            <a:r>
              <a:rPr lang="en-US" dirty="0" smtClean="0">
                <a:latin typeface="Franklin Gothic Medium" panose="020B0603020102020204" pitchFamily="34" charset="0"/>
              </a:rPr>
              <a:t>Have You Used One of These?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2" y="2084144"/>
            <a:ext cx="5377256" cy="335413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579" y="2398335"/>
            <a:ext cx="2747211" cy="2725748"/>
          </a:xfrm>
        </p:spPr>
      </p:pic>
      <p:sp>
        <p:nvSpPr>
          <p:cNvPr id="3" name="Rectangle 2"/>
          <p:cNvSpPr/>
          <p:nvPr/>
        </p:nvSpPr>
        <p:spPr>
          <a:xfrm>
            <a:off x="5922688" y="6340460"/>
            <a:ext cx="6169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]</a:t>
            </a:r>
            <a:r>
              <a:rPr lang="en-US" dirty="0" smtClean="0">
                <a:latin typeface="Franklin Gothic Medium" panose="020B0603020102020204" pitchFamily="34" charset="0"/>
              </a:rPr>
              <a:t> </a:t>
            </a:r>
            <a:r>
              <a:rPr lang="en-US" dirty="0">
                <a:latin typeface="Franklin Gothic Medium" panose="020B0603020102020204" pitchFamily="34" charset="0"/>
              </a:rPr>
              <a:t>Next Level:  Adobe Creative Suite [Premiere &amp; After </a:t>
            </a:r>
            <a:r>
              <a:rPr lang="en-US" dirty="0" smtClean="0">
                <a:latin typeface="Franklin Gothic Medium" panose="020B0603020102020204" pitchFamily="34" charset="0"/>
              </a:rPr>
              <a:t>Effects]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658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77891">
            <a:off x="577996" y="-2675209"/>
            <a:ext cx="10735733" cy="10668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556200" y="3152663"/>
            <a:ext cx="1193507" cy="1119602"/>
          </a:xfrm>
          <a:prstGeom prst="ellipse">
            <a:avLst/>
          </a:prstGeom>
          <a:solidFill>
            <a:schemeClr val="tx2">
              <a:lumMod val="50000"/>
            </a:schemeClr>
          </a:solidFill>
          <a:effectLst>
            <a:outerShdw blurRad="50800" dist="50800" dir="5400000" sx="105000" sy="105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92444" y="4578341"/>
            <a:ext cx="1193507" cy="1119602"/>
          </a:xfrm>
          <a:prstGeom prst="ellipse">
            <a:avLst/>
          </a:prstGeom>
          <a:solidFill>
            <a:schemeClr val="tx2">
              <a:lumMod val="50000"/>
            </a:schemeClr>
          </a:solidFill>
          <a:effectLst>
            <a:outerShdw blurRad="50800" dist="50800" dir="5400000" sx="105000" sy="105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270" y="1490334"/>
            <a:ext cx="2584650" cy="258465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157817" y="4672259"/>
            <a:ext cx="1193507" cy="1119602"/>
          </a:xfrm>
          <a:prstGeom prst="ellipse">
            <a:avLst/>
          </a:prstGeom>
          <a:solidFill>
            <a:schemeClr val="tx2">
              <a:lumMod val="50000"/>
            </a:schemeClr>
          </a:solidFill>
          <a:effectLst>
            <a:outerShdw blurRad="50800" dist="50800" dir="5400000" sx="105000" sy="105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558819" y="3152663"/>
            <a:ext cx="1193507" cy="1119602"/>
          </a:xfrm>
          <a:prstGeom prst="ellipse">
            <a:avLst/>
          </a:prstGeom>
          <a:solidFill>
            <a:schemeClr val="tx2">
              <a:lumMod val="50000"/>
            </a:schemeClr>
          </a:solidFill>
          <a:effectLst>
            <a:outerShdw blurRad="50800" dist="50800" dir="5400000" sx="105000" sy="105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7863289" y="2211215"/>
            <a:ext cx="1821146" cy="630749"/>
          </a:xfrm>
          <a:prstGeom prst="rightArrow">
            <a:avLst/>
          </a:prstGeom>
          <a:solidFill>
            <a:srgbClr val="FFFF00"/>
          </a:solidFill>
          <a:effectLst>
            <a:outerShdw blurRad="50800" dist="50800" dir="5400000" sx="105000" sy="105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2455460">
            <a:off x="7880963" y="4728386"/>
            <a:ext cx="1821146" cy="630749"/>
          </a:xfrm>
          <a:prstGeom prst="rightArrow">
            <a:avLst/>
          </a:prstGeom>
          <a:solidFill>
            <a:srgbClr val="FFFF00"/>
          </a:solidFill>
          <a:effectLst>
            <a:outerShdw blurRad="50800" dist="50800" dir="5400000" sx="105000" sy="105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2706772" y="2211215"/>
            <a:ext cx="1821146" cy="630749"/>
          </a:xfrm>
          <a:prstGeom prst="rightArrow">
            <a:avLst/>
          </a:prstGeom>
          <a:solidFill>
            <a:srgbClr val="FFFF00"/>
          </a:solidFill>
          <a:effectLst>
            <a:outerShdw blurRad="50800" dist="50800" dir="5400000" sx="105000" sy="105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20159525">
            <a:off x="4514367" y="3199379"/>
            <a:ext cx="492186" cy="380424"/>
          </a:xfrm>
          <a:prstGeom prst="rightArrow">
            <a:avLst/>
          </a:prstGeom>
          <a:solidFill>
            <a:schemeClr val="bg1"/>
          </a:solidFill>
          <a:effectLst>
            <a:outerShdw blurRad="50800" dist="50800" dir="5400000" sx="105000" sy="105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7385326">
            <a:off x="5076296" y="4249715"/>
            <a:ext cx="492186" cy="380424"/>
          </a:xfrm>
          <a:prstGeom prst="rightArrow">
            <a:avLst/>
          </a:prstGeom>
          <a:solidFill>
            <a:schemeClr val="bg1"/>
          </a:solidFill>
          <a:effectLst>
            <a:outerShdw blurRad="50800" dist="50800" dir="5400000" sx="105000" sy="105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5889118">
            <a:off x="6452335" y="4388129"/>
            <a:ext cx="492186" cy="380424"/>
          </a:xfrm>
          <a:prstGeom prst="rightArrow">
            <a:avLst/>
          </a:prstGeom>
          <a:solidFill>
            <a:schemeClr val="bg1"/>
          </a:solidFill>
          <a:effectLst>
            <a:outerShdw blurRad="50800" dist="50800" dir="5400000" sx="105000" sy="105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1928788">
            <a:off x="7190232" y="3414296"/>
            <a:ext cx="492186" cy="380424"/>
          </a:xfrm>
          <a:prstGeom prst="rightArrow">
            <a:avLst/>
          </a:prstGeom>
          <a:solidFill>
            <a:schemeClr val="bg1"/>
          </a:solidFill>
          <a:effectLst>
            <a:outerShdw blurRad="50800" dist="50800" dir="5400000" sx="105000" sy="105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47" y="3462068"/>
            <a:ext cx="323850" cy="55245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43" y="4978690"/>
            <a:ext cx="730668" cy="69413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896" y="3405517"/>
            <a:ext cx="689022" cy="68902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798" y="4811864"/>
            <a:ext cx="443591" cy="672699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5109"/>
            <a:ext cx="10515600" cy="132556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University of Iowa Social Media Network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193" y="3044062"/>
            <a:ext cx="1554480" cy="1554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193" y="5023123"/>
            <a:ext cx="1554480" cy="15544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6" y="1104629"/>
            <a:ext cx="1554480" cy="15544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23" y="1231261"/>
            <a:ext cx="1828800" cy="1828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2" y="3405517"/>
            <a:ext cx="1920240" cy="1920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5382" y="5951621"/>
            <a:ext cx="35411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Franklin Gothic Book" panose="020B0503020102020204" pitchFamily="34" charset="0"/>
              </a:rPr>
              <a:t>@</a:t>
            </a:r>
            <a:r>
              <a:rPr lang="en-US" sz="4400" dirty="0" err="1" smtClean="0">
                <a:latin typeface="Franklin Gothic Book" panose="020B0503020102020204" pitchFamily="34" charset="0"/>
              </a:rPr>
              <a:t>uispeccoll</a:t>
            </a:r>
            <a:endParaRPr lang="en-US" sz="44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81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Book" panose="020B0503020102020204" pitchFamily="34" charset="0"/>
              </a:rPr>
              <a:t>Collections Care and Handling</a:t>
            </a:r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48815"/>
            <a:ext cx="5181600" cy="49482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Box items when possible </a:t>
            </a:r>
          </a:p>
          <a:p>
            <a:r>
              <a:rPr lang="en-US" dirty="0" smtClean="0"/>
              <a:t>Wash your hands</a:t>
            </a:r>
          </a:p>
          <a:p>
            <a:r>
              <a:rPr lang="en-US" dirty="0" smtClean="0"/>
              <a:t>Avoid lotion</a:t>
            </a:r>
          </a:p>
          <a:p>
            <a:r>
              <a:rPr lang="en-US" dirty="0" smtClean="0"/>
              <a:t>Keep food and drinks away</a:t>
            </a:r>
          </a:p>
          <a:p>
            <a:r>
              <a:rPr lang="en-US" dirty="0" smtClean="0"/>
              <a:t>Keep materials out of the light (especially fluorescent light)</a:t>
            </a:r>
          </a:p>
          <a:p>
            <a:r>
              <a:rPr lang="en-US" dirty="0"/>
              <a:t>Climate control – reduce humidity </a:t>
            </a:r>
            <a:r>
              <a:rPr lang="en-US" dirty="0" smtClean="0"/>
              <a:t>fluctuation</a:t>
            </a:r>
            <a:endParaRPr lang="en-US" dirty="0"/>
          </a:p>
          <a:p>
            <a:r>
              <a:rPr lang="en-US" dirty="0"/>
              <a:t>Store on an upper floor, not a basement, whenever possible</a:t>
            </a:r>
          </a:p>
          <a:p>
            <a:r>
              <a:rPr lang="en-US" dirty="0"/>
              <a:t>Off the floor, at least on </a:t>
            </a:r>
            <a:r>
              <a:rPr lang="en-US" dirty="0" smtClean="0"/>
              <a:t>pallets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087" y="1548815"/>
            <a:ext cx="3545207" cy="462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4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Book" panose="020B0503020102020204" pitchFamily="34" charset="0"/>
              </a:rPr>
              <a:t>Handling - photographs</a:t>
            </a:r>
            <a:endParaRPr lang="en-US" dirty="0">
              <a:latin typeface="Franklin Gothic Book" panose="020B05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2227358"/>
            <a:ext cx="4937760" cy="354787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20" y="2355374"/>
            <a:ext cx="4937760" cy="3291840"/>
          </a:xfrm>
        </p:spPr>
      </p:pic>
      <p:sp>
        <p:nvSpPr>
          <p:cNvPr id="6" name="TextBox 5"/>
          <p:cNvSpPr txBox="1"/>
          <p:nvPr/>
        </p:nvSpPr>
        <p:spPr>
          <a:xfrm>
            <a:off x="0" y="5967663"/>
            <a:ext cx="5897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Carl Van </a:t>
            </a:r>
            <a:r>
              <a:rPr lang="en-US" dirty="0" err="1"/>
              <a:t>Tuyl</a:t>
            </a:r>
            <a:r>
              <a:rPr lang="en-US" dirty="0"/>
              <a:t> Collection of Miniature Photographs of SUI Campus ca. 1920.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94120" y="5967663"/>
            <a:ext cx="5560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http://www.loc.gov/preservation/care/photo.html</a:t>
            </a:r>
          </a:p>
        </p:txBody>
      </p:sp>
    </p:spTree>
    <p:extLst>
      <p:ext uri="{BB962C8B-B14F-4D97-AF65-F5344CB8AC3E}">
        <p14:creationId xmlns:p14="http://schemas.microsoft.com/office/powerpoint/2010/main" val="4225706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Handling – Bound materials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00" y="2170112"/>
            <a:ext cx="3662363" cy="36623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38" y="2663045"/>
            <a:ext cx="4630404" cy="308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66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DIY Book Cradle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387" y="2572544"/>
            <a:ext cx="2181225" cy="28575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01589" y="5646821"/>
            <a:ext cx="5181600" cy="102669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4"/>
              </a:rPr>
              <a:t>http://libraries.mit.edu/news/inexpensive-cradle/16788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292389" y="5245378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11111"/>
                </a:solidFill>
                <a:latin typeface="Open Sans"/>
              </a:rPr>
              <a:t>By </a:t>
            </a:r>
            <a:r>
              <a:rPr lang="en-US" dirty="0">
                <a:solidFill>
                  <a:srgbClr val="5889C1"/>
                </a:solidFill>
                <a:latin typeface="Open Sans"/>
                <a:hlinkClick r:id="rId5" tooltip="Posts by Jana Dambrogio"/>
              </a:rPr>
              <a:t>Jana </a:t>
            </a:r>
            <a:r>
              <a:rPr lang="en-US" dirty="0" err="1">
                <a:solidFill>
                  <a:srgbClr val="5889C1"/>
                </a:solidFill>
                <a:latin typeface="Open Sans"/>
                <a:hlinkClick r:id="rId5" tooltip="Posts by Jana Dambrogio"/>
              </a:rPr>
              <a:t>Dambrogio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080" y="1302586"/>
            <a:ext cx="4637171" cy="391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976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A Note on White Gloves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12" name="tumblr_n9uacdDuG11rqo4zeo9_r1_500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2200" y="2370138"/>
            <a:ext cx="5181600" cy="3262312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95" y="2370138"/>
            <a:ext cx="5181600" cy="592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95" y="3295790"/>
            <a:ext cx="5171429" cy="771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4969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97126" cy="1325563"/>
          </a:xfrm>
        </p:spPr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Getting Started When Faced with Skepticism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Franklin Gothic Medium" panose="020B0603020102020204" pitchFamily="34" charset="0"/>
              </a:rPr>
              <a:t>Partner with a larger channel/intersecting identity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Franklin Gothic Medium" panose="020B0603020102020204" pitchFamily="34" charset="0"/>
              </a:rPr>
              <a:t>Make weekly/monthly content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Franklin Gothic Medium" panose="020B0603020102020204" pitchFamily="34" charset="0"/>
              </a:rPr>
              <a:t>Build audience &amp; Demonstrate value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Franklin Gothic Medium" panose="020B0603020102020204" pitchFamily="34" charset="0"/>
              </a:rPr>
              <a:t>Later, start your </a:t>
            </a:r>
            <a:r>
              <a:rPr lang="en-US" dirty="0" smtClean="0">
                <a:latin typeface="Franklin Gothic Medium" panose="020B0603020102020204" pitchFamily="34" charset="0"/>
              </a:rPr>
              <a:t>own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Franklin Gothic Medium" panose="020B0603020102020204" pitchFamily="34" charset="0"/>
              </a:rPr>
              <a:t>Have partner help advertise your new channel</a:t>
            </a:r>
            <a:endParaRPr lang="en-US" dirty="0">
              <a:latin typeface="Franklin Gothic Medium" panose="020B0603020102020204" pitchFamily="34" charset="0"/>
            </a:endParaRPr>
          </a:p>
          <a:p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5" y="1803498"/>
            <a:ext cx="5383493" cy="4035827"/>
          </a:xfrm>
        </p:spPr>
      </p:pic>
    </p:spTree>
    <p:extLst>
      <p:ext uri="{BB962C8B-B14F-4D97-AF65-F5344CB8AC3E}">
        <p14:creationId xmlns:p14="http://schemas.microsoft.com/office/powerpoint/2010/main" val="390144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Example  #1:  Iowa City Public Library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15136"/>
            <a:ext cx="5181600" cy="317231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Digital History Project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Iowa City Past Tumblr – partnership with the University of Iowa Digital Library (iowacitypast.tumblr.com)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Local History video channel for recorded talks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Irving B. Weber Days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Exhibits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48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Example #2:  Denver Public Library: </a:t>
            </a:r>
            <a:br>
              <a:rPr lang="en-US" dirty="0" smtClean="0">
                <a:latin typeface="Franklin Gothic Medium" panose="020B0603020102020204" pitchFamily="34" charset="0"/>
              </a:rPr>
            </a:br>
            <a:r>
              <a:rPr lang="en-US" dirty="0" smtClean="0">
                <a:latin typeface="Franklin Gothic Medium" panose="020B0603020102020204" pitchFamily="34" charset="0"/>
              </a:rPr>
              <a:t>Creating Your Community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2048669"/>
            <a:ext cx="3924300" cy="390525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IMLS Grant funded project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Focus on local neighborhoods</a:t>
            </a:r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93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Franklin Gothic Medium" panose="020B0603020102020204" pitchFamily="34" charset="0"/>
              </a:rPr>
              <a:t>Example #3:  University of Iowa Libraries DIY History</a:t>
            </a:r>
            <a:endParaRPr lang="en-US" sz="3200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862" y="3292217"/>
            <a:ext cx="4462663" cy="344262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3326" y="1825625"/>
            <a:ext cx="3990474" cy="4446838"/>
          </a:xfrm>
        </p:spPr>
        <p:txBody>
          <a:bodyPr/>
          <a:lstStyle/>
          <a:p>
            <a:r>
              <a:rPr lang="en-US" dirty="0" smtClean="0"/>
              <a:t>Began with only 2-3 people working on it</a:t>
            </a:r>
          </a:p>
          <a:p>
            <a:r>
              <a:rPr lang="en-US" dirty="0" smtClean="0"/>
              <a:t>Image + Email form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26" y="1690688"/>
            <a:ext cx="6428875" cy="50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19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Book" panose="020B0503020102020204" pitchFamily="34" charset="0"/>
              </a:rPr>
              <a:t>Resources</a:t>
            </a:r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Franklin Gothic Book" panose="020B0503020102020204" pitchFamily="34" charset="0"/>
              </a:rPr>
              <a:t>ALA </a:t>
            </a:r>
            <a:r>
              <a:rPr lang="en-US" dirty="0" err="1" smtClean="0">
                <a:latin typeface="Franklin Gothic Book" panose="020B0503020102020204" pitchFamily="34" charset="0"/>
              </a:rPr>
              <a:t>ThinkTank</a:t>
            </a:r>
            <a:endParaRPr lang="en-US" dirty="0" smtClean="0">
              <a:latin typeface="Franklin Gothic Book" panose="020B0503020102020204" pitchFamily="34" charset="0"/>
            </a:endParaRPr>
          </a:p>
          <a:p>
            <a:r>
              <a:rPr lang="en-US" dirty="0" smtClean="0">
                <a:latin typeface="Franklin Gothic Book" panose="020B0503020102020204" pitchFamily="34" charset="0"/>
              </a:rPr>
              <a:t>Library Marketing and Outreach</a:t>
            </a:r>
          </a:p>
          <a:p>
            <a:r>
              <a:rPr lang="en-US" dirty="0" smtClean="0">
                <a:latin typeface="Franklin Gothic Book" panose="020B0503020102020204" pitchFamily="34" charset="0"/>
              </a:rPr>
              <a:t>The Shareable Clique</a:t>
            </a:r>
          </a:p>
          <a:p>
            <a:r>
              <a:rPr lang="en-US" dirty="0" smtClean="0">
                <a:latin typeface="Franklin Gothic Book" panose="020B0503020102020204" pitchFamily="34" charset="0"/>
              </a:rPr>
              <a:t>Libraries and Social Media</a:t>
            </a:r>
          </a:p>
          <a:p>
            <a:r>
              <a:rPr lang="en-US" dirty="0" smtClean="0">
                <a:latin typeface="Franklin Gothic Book" panose="020B0503020102020204" pitchFamily="34" charset="0"/>
              </a:rPr>
              <a:t>Social Media for Special Collections</a:t>
            </a:r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611" y="2300288"/>
            <a:ext cx="2582778" cy="258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44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5125"/>
            <a:ext cx="11614484" cy="1325563"/>
          </a:xfrm>
        </p:spPr>
        <p:txBody>
          <a:bodyPr/>
          <a:lstStyle/>
          <a:p>
            <a:pPr algn="ctr"/>
            <a:r>
              <a:rPr lang="en-US" dirty="0" smtClean="0"/>
              <a:t>Which Social Media Site Has Your Strongest Institutional Presence?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25" y="1825625"/>
            <a:ext cx="4273149" cy="4351338"/>
          </a:xfrm>
        </p:spPr>
      </p:pic>
    </p:spTree>
    <p:extLst>
      <p:ext uri="{BB962C8B-B14F-4D97-AF65-F5344CB8AC3E}">
        <p14:creationId xmlns:p14="http://schemas.microsoft.com/office/powerpoint/2010/main" val="168901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6.media.tumblr.com/3d98262cf9f00ad74493f8635ed0448c/tumblr_n54ceersbN1trxs3po1_12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63" y="243415"/>
            <a:ext cx="8037094" cy="580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758" y="6051471"/>
            <a:ext cx="11694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Amateur photographer's club in front of library, </a:t>
            </a:r>
            <a:endParaRPr lang="en-US" dirty="0" smtClean="0"/>
          </a:p>
          <a:p>
            <a:pPr algn="r"/>
            <a:r>
              <a:rPr lang="en-US" dirty="0" smtClean="0"/>
              <a:t>Physics </a:t>
            </a:r>
            <a:r>
              <a:rPr lang="en-US" dirty="0"/>
              <a:t>Building, The University of Iowa, 1888</a:t>
            </a:r>
          </a:p>
          <a:p>
            <a:pPr algn="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6463" y="243415"/>
            <a:ext cx="3914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Franklin Gothic Book" panose="020B0503020102020204" pitchFamily="34" charset="0"/>
              </a:rPr>
              <a:t>Questions?</a:t>
            </a:r>
            <a:endParaRPr lang="en-US" sz="4800" dirty="0">
              <a:latin typeface="Franklin Gothic Book" panose="020B0503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758" y="2823411"/>
            <a:ext cx="333675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anklin Gothic Book" panose="020B0503020102020204" pitchFamily="34" charset="0"/>
              </a:rPr>
              <a:t>Colleen Theisen</a:t>
            </a:r>
          </a:p>
          <a:p>
            <a:r>
              <a:rPr lang="en-US" dirty="0" smtClean="0">
                <a:latin typeface="Franklin Gothic Book" panose="020B0503020102020204" pitchFamily="34" charset="0"/>
              </a:rPr>
              <a:t>Outreach &amp; Instruction Librarian</a:t>
            </a:r>
          </a:p>
          <a:p>
            <a:r>
              <a:rPr lang="en-US" dirty="0" smtClean="0">
                <a:latin typeface="Franklin Gothic Book" panose="020B0503020102020204" pitchFamily="34" charset="0"/>
              </a:rPr>
              <a:t>Special Collections</a:t>
            </a:r>
          </a:p>
          <a:p>
            <a:r>
              <a:rPr lang="en-US" dirty="0" smtClean="0">
                <a:latin typeface="Franklin Gothic Book" panose="020B0503020102020204" pitchFamily="34" charset="0"/>
              </a:rPr>
              <a:t>University of Iowa </a:t>
            </a:r>
          </a:p>
          <a:p>
            <a:r>
              <a:rPr lang="en-US" dirty="0" smtClean="0">
                <a:latin typeface="Franklin Gothic Book" panose="020B0503020102020204" pitchFamily="34" charset="0"/>
              </a:rPr>
              <a:t>@</a:t>
            </a:r>
            <a:r>
              <a:rPr lang="en-US" dirty="0" err="1" smtClean="0">
                <a:latin typeface="Franklin Gothic Book" panose="020B0503020102020204" pitchFamily="34" charset="0"/>
              </a:rPr>
              <a:t>libralthinking</a:t>
            </a:r>
            <a:endParaRPr lang="en-US" dirty="0" smtClean="0">
              <a:latin typeface="Franklin Gothic Book" panose="020B0503020102020204" pitchFamily="34" charset="0"/>
            </a:endParaRPr>
          </a:p>
          <a:p>
            <a:r>
              <a:rPr lang="en-US" dirty="0" smtClean="0">
                <a:latin typeface="Franklin Gothic Book" panose="020B0503020102020204" pitchFamily="34" charset="0"/>
              </a:rPr>
              <a:t>@</a:t>
            </a:r>
            <a:r>
              <a:rPr lang="en-US" dirty="0" err="1" smtClean="0">
                <a:latin typeface="Franklin Gothic Book" panose="020B0503020102020204" pitchFamily="34" charset="0"/>
              </a:rPr>
              <a:t>uispeccoll</a:t>
            </a:r>
            <a:endParaRPr lang="en-US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147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031" y="445336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Getting Started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73251044"/>
              </p:ext>
            </p:extLst>
          </p:nvPr>
        </p:nvGraphicFramePr>
        <p:xfrm>
          <a:off x="5319963" y="878473"/>
          <a:ext cx="6172200" cy="5458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133346" y="3577390"/>
            <a:ext cx="16202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Franklin Gothic Medium" panose="020B0603020102020204" pitchFamily="34" charset="0"/>
              </a:rPr>
              <a:t>*</a:t>
            </a:r>
            <a:endParaRPr lang="en-US" sz="4400" dirty="0">
              <a:latin typeface="Franklin Gothic Medium" panose="020B06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4031" y="1770899"/>
            <a:ext cx="44597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ranklin Gothic Medium" panose="020B0603020102020204" pitchFamily="34" charset="0"/>
              </a:rPr>
              <a:t>1. What social media do you enjoy?</a:t>
            </a:r>
          </a:p>
          <a:p>
            <a:endParaRPr lang="en-US" sz="3200" dirty="0">
              <a:latin typeface="Franklin Gothic Medium" panose="020B0603020102020204" pitchFamily="34" charset="0"/>
            </a:endParaRP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2. Where is your audience?</a:t>
            </a:r>
          </a:p>
          <a:p>
            <a:endParaRPr lang="en-US" sz="3200" dirty="0">
              <a:latin typeface="Franklin Gothic Medium" panose="020B0603020102020204" pitchFamily="34" charset="0"/>
            </a:endParaRP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3. Where do the subjects of your collections best fit?</a:t>
            </a:r>
            <a:endParaRPr lang="en-US" sz="32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652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What Social Media Site Should We Use?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54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Facebook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096000" y="831014"/>
            <a:ext cx="5181600" cy="5008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Franklin Gothic Medium" panose="020B0603020102020204" pitchFamily="34" charset="0"/>
              </a:rPr>
              <a:t>What’s Working?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Largest population of users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Most staff have familiarity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Video</a:t>
            </a:r>
          </a:p>
          <a:p>
            <a:endParaRPr lang="en-US" sz="320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Franklin Gothic Medium" panose="020B0603020102020204" pitchFamily="34" charset="0"/>
              </a:rPr>
              <a:t>Challenges?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Algorithm</a:t>
            </a: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Payment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76" y="2460709"/>
            <a:ext cx="2582778" cy="258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97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4347</TotalTime>
  <Words>4117</Words>
  <Application>Microsoft Macintosh PowerPoint</Application>
  <PresentationFormat>Custom</PresentationFormat>
  <Paragraphs>587</Paragraphs>
  <Slides>60</Slides>
  <Notes>58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Internet Famous: Strategically Marketing Your Special Collections Online </vt:lpstr>
      <vt:lpstr>PowerPoint Presentation</vt:lpstr>
      <vt:lpstr>What kind of library/institution do you work for?</vt:lpstr>
      <vt:lpstr>PowerPoint Presentation</vt:lpstr>
      <vt:lpstr>University of Iowa Social Media Network </vt:lpstr>
      <vt:lpstr>Which Social Media Site Has Your Strongest Institutional Presence?</vt:lpstr>
      <vt:lpstr>Getting Started</vt:lpstr>
      <vt:lpstr>What Social Media Site Should We Use?</vt:lpstr>
      <vt:lpstr>Facebook</vt:lpstr>
      <vt:lpstr>PowerPoint Presentation</vt:lpstr>
      <vt:lpstr>Twitter</vt:lpstr>
      <vt:lpstr>Steal This Idea:  Photos In Posts</vt:lpstr>
      <vt:lpstr>PowerPoint Presentation</vt:lpstr>
      <vt:lpstr>Instagram</vt:lpstr>
      <vt:lpstr>Who to Follow: Minnesota Historical Society</vt:lpstr>
      <vt:lpstr>Tumblr</vt:lpstr>
      <vt:lpstr>Who to Follow/Steal this idea</vt:lpstr>
      <vt:lpstr>YouTube</vt:lpstr>
      <vt:lpstr>Who to Follow/Steal this idea</vt:lpstr>
      <vt:lpstr>Important Points and Advice</vt:lpstr>
      <vt:lpstr>Connecting to Locals?</vt:lpstr>
      <vt:lpstr>Most Popular Post Each Week Across ALL social media?</vt:lpstr>
      <vt:lpstr>Organizing the Work:  The Lone Voice</vt:lpstr>
      <vt:lpstr> Coordinator + Content Creators</vt:lpstr>
      <vt:lpstr>Working with Volunteers, Students and Interns</vt:lpstr>
      <vt:lpstr>PowerPoint Presentation</vt:lpstr>
      <vt:lpstr>Volunteer Historic Research &amp; Social Media Practicum</vt:lpstr>
      <vt:lpstr>PowerPoint Presentation</vt:lpstr>
      <vt:lpstr>PowerPoint Presentation</vt:lpstr>
      <vt:lpstr>PowerPoint Presentation</vt:lpstr>
      <vt:lpstr>Coordinating</vt:lpstr>
      <vt:lpstr>Coordinating:   What to Do at a Monthly Meeting</vt:lpstr>
      <vt:lpstr>Coordinating: Series Content Saves Time</vt:lpstr>
      <vt:lpstr>Always Point to Your Social Media</vt:lpstr>
      <vt:lpstr>PowerPoint Presentation</vt:lpstr>
      <vt:lpstr>PowerPoint Presentation</vt:lpstr>
      <vt:lpstr>Advice Equations</vt:lpstr>
      <vt:lpstr>How do I actually do this? </vt:lpstr>
      <vt:lpstr>Next level:</vt:lpstr>
      <vt:lpstr>You May Want Some of These</vt:lpstr>
      <vt:lpstr>Or Maybe One of These</vt:lpstr>
      <vt:lpstr>How I Take Photos</vt:lpstr>
      <vt:lpstr>Equipment – Scanning</vt:lpstr>
      <vt:lpstr>Why Photography?</vt:lpstr>
      <vt:lpstr>Digitization</vt:lpstr>
      <vt:lpstr>Preservation Advocacy</vt:lpstr>
      <vt:lpstr>What Do I Do With the Photos or Scans? Have You Used One of These?</vt:lpstr>
      <vt:lpstr>Equipment - Video</vt:lpstr>
      <vt:lpstr>Editing Video:  Have You Used One of These?</vt:lpstr>
      <vt:lpstr>Collections Care and Handling</vt:lpstr>
      <vt:lpstr>Handling - photographs</vt:lpstr>
      <vt:lpstr>Handling – Bound materials</vt:lpstr>
      <vt:lpstr>DIY Book Cradle</vt:lpstr>
      <vt:lpstr>A Note on White Gloves</vt:lpstr>
      <vt:lpstr>Getting Started When Faced with Skepticism</vt:lpstr>
      <vt:lpstr>Example  #1:  Iowa City Public Library</vt:lpstr>
      <vt:lpstr>Example #2:  Denver Public Library:  Creating Your Community</vt:lpstr>
      <vt:lpstr>Example #3:  University of Iowa Libraries DIY History</vt:lpstr>
      <vt:lpstr>Resources</vt:lpstr>
      <vt:lpstr>PowerPoint Presentation</vt:lpstr>
    </vt:vector>
  </TitlesOfParts>
  <Company>University of Iowa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Theisen, Colleen M</dc:creator>
  <cp:lastModifiedBy>Sophie Brookover</cp:lastModifiedBy>
  <cp:revision>107</cp:revision>
  <dcterms:created xsi:type="dcterms:W3CDTF">2015-09-24T21:48:14Z</dcterms:created>
  <dcterms:modified xsi:type="dcterms:W3CDTF">2015-10-01T19:43:40Z</dcterms:modified>
</cp:coreProperties>
</file>