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93" r:id="rId8"/>
    <p:sldId id="264" r:id="rId9"/>
    <p:sldId id="300" r:id="rId10"/>
    <p:sldId id="267" r:id="rId11"/>
    <p:sldId id="295" r:id="rId12"/>
    <p:sldId id="301" r:id="rId13"/>
    <p:sldId id="304" r:id="rId14"/>
    <p:sldId id="302" r:id="rId15"/>
    <p:sldId id="306" r:id="rId16"/>
    <p:sldId id="297" r:id="rId17"/>
    <p:sldId id="305" r:id="rId18"/>
    <p:sldId id="286" r:id="rId19"/>
    <p:sldId id="307" r:id="rId20"/>
    <p:sldId id="308" r:id="rId21"/>
    <p:sldId id="309" r:id="rId22"/>
    <p:sldId id="310" r:id="rId23"/>
    <p:sldId id="311" r:id="rId24"/>
    <p:sldId id="312" r:id="rId25"/>
    <p:sldId id="269" r:id="rId26"/>
    <p:sldId id="290" r:id="rId27"/>
    <p:sldId id="303" r:id="rId28"/>
  </p:sldIdLst>
  <p:sldSz cx="9144000" cy="5143500" type="screen16x9"/>
  <p:notesSz cx="6858000" cy="9144000"/>
  <p:embeddedFontLst>
    <p:embeddedFont>
      <p:font typeface="Bree Serif" panose="020B0604020202020204" charset="0"/>
      <p:regular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00"/>
    <a:srgbClr val="FFD966"/>
    <a:srgbClr val="FFFF66"/>
    <a:srgbClr val="FF9900"/>
    <a:srgbClr val="FFCC99"/>
    <a:srgbClr val="31C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D5375-474A-DA06-448A-969E45267EF9}" v="5" dt="2025-04-22T12:30:47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7415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 better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55AFA7FD-0B4C-0903-27BE-DBB101948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210430C1-A9B2-2D92-F230-C962FDB6DF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4B507735-7D5A-E231-AD4B-6294EE7685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phrases?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4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667C7BE7-BEB1-EE21-3950-48DF1E83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C2C25013-14D2-8A61-BADD-F10B382301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2FFCBFF2-2F1C-448A-4166-2C8A750A70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386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2A81DCC0-B8C6-4697-37C6-04D409587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D0097C49-E1A5-808C-B170-CCE3F8EC97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6AEB0576-EAD8-9DA8-CDF2-1ABDD6D0E4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Explain better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487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44A41193-F404-0A94-F39F-CF3A5F5D2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9ED87EB5-9A21-F3B2-7C7A-E324CACA97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0F0C114D-D2DD-2973-D590-6D750E6CC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00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7C5E3CF4-90E5-D436-2AB8-1653AB293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91685DAD-3752-9847-3C86-DAC4054930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1C4BB7F7-14B9-C5B5-E889-761CEC6545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272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35D9CB22-63DC-6354-B744-F051E18AD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3A17485B-2769-DA67-B956-25CB4E4405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C0A05BFA-A336-D5BF-E462-038D78722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635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962AEE1E-9F08-0D0C-9A99-1A6D8A48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04824BF6-7A01-90D8-297D-052F011071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36BD90E2-853B-42EE-B7F3-3815C94A17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566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52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EEC1D022-6C6C-907F-5244-FE3FC64A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CD0E5EE6-8079-73BE-59E1-1C2365DD1D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602E729B-755A-13E9-0F54-D2C9D0677C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349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c13f136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c13f136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7677DFCB-2186-92A3-C8DC-199E949A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83B5106F-60C1-9169-20B3-6E7E4BD20B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0333897B-BD13-E474-5038-C32EAA5379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4576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96EB9DDD-FC47-4948-49F2-85EE8459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DC828FC9-985C-D6D2-AE5F-040006A86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075B391B-B888-9BAC-0C79-8E4477D793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9437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F79540F7-FA24-5C3F-DBEA-B68CE7FD2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4B1848E4-69AD-910B-A0C6-06CF16BBC4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5EA4B589-7E07-527C-260A-286E1D40C7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7664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DCD436AA-0CD1-27CD-DB98-5616BEB8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4CD99CBE-C2C7-40ED-C013-8B26E27C63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CD756EC7-BB9C-D3A1-BEA7-5F37DE8DF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5461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602D24E4-487F-F911-3BB6-030FB95E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caa89f063_0_0:notes">
            <a:extLst>
              <a:ext uri="{FF2B5EF4-FFF2-40B4-BE49-F238E27FC236}">
                <a16:creationId xmlns:a16="http://schemas.microsoft.com/office/drawing/2014/main" id="{C75C9759-723C-77B3-AA61-5CBAC769F7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caa89f063_0_0:notes">
            <a:extLst>
              <a:ext uri="{FF2B5EF4-FFF2-40B4-BE49-F238E27FC236}">
                <a16:creationId xmlns:a16="http://schemas.microsoft.com/office/drawing/2014/main" id="{5728AC74-7ED0-8660-B53C-13FCAF470C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 of WH questions and Verb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6288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caa89f0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caa89f0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243fa49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6243fa49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241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B6A07E8F-9318-55DE-FB1C-87E641D1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caa89f063_0_5:notes">
            <a:extLst>
              <a:ext uri="{FF2B5EF4-FFF2-40B4-BE49-F238E27FC236}">
                <a16:creationId xmlns:a16="http://schemas.microsoft.com/office/drawing/2014/main" id="{FA6FF873-D74A-15D6-A2E2-C24E5E9851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caa89f063_0_5:notes">
            <a:extLst>
              <a:ext uri="{FF2B5EF4-FFF2-40B4-BE49-F238E27FC236}">
                <a16:creationId xmlns:a16="http://schemas.microsoft.com/office/drawing/2014/main" id="{AB2F18A0-A150-85A7-7620-C1550FD0D5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9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c13f1364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c13f1364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c13f1364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c13f1364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c13f1364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c13f1364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6243fa49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6243fa49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efda0ed9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1efda0ed9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30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6243fa4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6243fa4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Warm up </a:t>
            </a:r>
            <a:r>
              <a:rPr lang="en-US" err="1"/>
              <a:t>pronouncuation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8ED1F53-0BEC-09E3-1A13-347C30DFF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6243fa49b_0_0:notes">
            <a:extLst>
              <a:ext uri="{FF2B5EF4-FFF2-40B4-BE49-F238E27FC236}">
                <a16:creationId xmlns:a16="http://schemas.microsoft.com/office/drawing/2014/main" id="{7EFF3628-2711-5097-CF8A-D2DFF09693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6243fa49b_0_0:notes">
            <a:extLst>
              <a:ext uri="{FF2B5EF4-FFF2-40B4-BE49-F238E27FC236}">
                <a16:creationId xmlns:a16="http://schemas.microsoft.com/office/drawing/2014/main" id="{CCE11761-75FC-2F2C-5812-55B6898891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Warm up </a:t>
            </a:r>
            <a:r>
              <a:rPr lang="en-US" err="1"/>
              <a:t>pronouncuation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02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r="21191"/>
          <a:stretch/>
        </p:blipFill>
        <p:spPr>
          <a:xfrm>
            <a:off x="0" y="116700"/>
            <a:ext cx="9144000" cy="420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675" y="4398175"/>
            <a:ext cx="2957527" cy="74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427166"/>
            <a:ext cx="8520600" cy="11287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400" dirty="0">
                <a:solidFill>
                  <a:srgbClr val="45818E"/>
                </a:solidFill>
                <a:ea typeface="Bree Serif"/>
                <a:sym typeface="Bree Serif"/>
              </a:rPr>
              <a:t>Vocabulary List 5: Reference </a:t>
            </a:r>
            <a:endParaRPr lang="en-US" sz="3400" dirty="0">
              <a:solidFill>
                <a:srgbClr val="45818E"/>
              </a:solidFill>
            </a:endParaRPr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11700" y="1309290"/>
            <a:ext cx="8295748" cy="3290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I will first present the </a:t>
            </a:r>
            <a:r>
              <a:rPr lang="en-US" sz="280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pronunciation.</a:t>
            </a:r>
            <a:endParaRPr lang="en-US">
              <a:solidFill>
                <a:schemeClr val="bg2"/>
              </a:solidFill>
              <a:ea typeface="Calibri"/>
              <a:sym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Participants will have the opportunity to pronounce the Spanish vocabulary in their </a:t>
            </a:r>
            <a:r>
              <a:rPr lang="en-US" sz="280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own.</a:t>
            </a:r>
            <a:endParaRPr lang="en-US" sz="2800">
              <a:solidFill>
                <a:schemeClr val="bg2"/>
              </a:solidFill>
              <a:ea typeface="Calibri"/>
              <a:cs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We will practice vocabulary </a:t>
            </a:r>
            <a:r>
              <a:rPr lang="en-US" sz="2800" dirty="0" err="1">
                <a:solidFill>
                  <a:schemeClr val="bg2"/>
                </a:solidFill>
                <a:ea typeface="Calibri"/>
                <a:cs typeface="Calibri"/>
                <a:sym typeface="Calibri"/>
              </a:rPr>
              <a:t>throght</a:t>
            </a: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600" b="1" u="sng" dirty="0" err="1">
                <a:solidFill>
                  <a:srgbClr val="000000"/>
                </a:solidFill>
                <a:ea typeface="Calibri"/>
                <a:sym typeface="Calibri"/>
              </a:rPr>
              <a:t>Matamoscas</a:t>
            </a:r>
            <a:r>
              <a:rPr lang="en-US" sz="2600" b="1" u="sng" dirty="0">
                <a:solidFill>
                  <a:srgbClr val="000000"/>
                </a:solidFill>
                <a:ea typeface="Calibri"/>
                <a:sym typeface="Calibri"/>
              </a:rPr>
              <a:t> / Fly swatter </a:t>
            </a:r>
            <a:r>
              <a:rPr lang="en-US" sz="2600" b="1" u="sng">
                <a:solidFill>
                  <a:srgbClr val="000000"/>
                </a:solidFill>
                <a:ea typeface="Calibri"/>
                <a:sym typeface="Calibri"/>
              </a:rPr>
              <a:t>game.</a:t>
            </a:r>
            <a:r>
              <a:rPr lang="en-US" sz="2600" b="1" u="sng" dirty="0">
                <a:solidFill>
                  <a:srgbClr val="000000"/>
                </a:solidFill>
                <a:ea typeface="Calibri"/>
                <a:sym typeface="Calibri"/>
              </a:rPr>
              <a:t>  </a:t>
            </a:r>
            <a:endParaRPr lang="en-US" sz="2800" dirty="0">
              <a:solidFill>
                <a:schemeClr val="bg2"/>
              </a:solidFill>
              <a:ea typeface="Calibri"/>
              <a:cs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endParaRPr lang="en-US" sz="2800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34C93B44-F43A-7C4B-D140-7DBB12EE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>
            <a:extLst>
              <a:ext uri="{FF2B5EF4-FFF2-40B4-BE49-F238E27FC236}">
                <a16:creationId xmlns:a16="http://schemas.microsoft.com/office/drawing/2014/main" id="{2C9C303A-6034-BB08-269F-FD278B7C21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28" y="114144"/>
            <a:ext cx="8520600" cy="7734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45818E"/>
                </a:solidFill>
              </a:rPr>
              <a:t>Vocabulary List 5: Reference</a:t>
            </a:r>
            <a:br>
              <a:rPr lang="en-US" dirty="0">
                <a:solidFill>
                  <a:srgbClr val="45818E"/>
                </a:solidFill>
              </a:rPr>
            </a:br>
            <a:br>
              <a:rPr lang="en-US" dirty="0"/>
            </a:br>
            <a:endParaRPr lang="en-US" dirty="0">
              <a:solidFill>
                <a:srgbClr val="45818E"/>
              </a:solidFill>
            </a:endParaRPr>
          </a:p>
        </p:txBody>
      </p:sp>
      <p:pic>
        <p:nvPicPr>
          <p:cNvPr id="5" name="Picture 4" descr="A list of words on a table&#10;&#10;AI-generated content may be incorrect.">
            <a:extLst>
              <a:ext uri="{FF2B5EF4-FFF2-40B4-BE49-F238E27FC236}">
                <a16:creationId xmlns:a16="http://schemas.microsoft.com/office/drawing/2014/main" id="{3A95BC37-8C74-6265-E44F-68C429292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64" r="118"/>
          <a:stretch/>
        </p:blipFill>
        <p:spPr>
          <a:xfrm>
            <a:off x="1510267" y="803188"/>
            <a:ext cx="6192973" cy="42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9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FC7A22C3-4E53-FD43-30C2-55FD286C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B7EF17-96D3-C067-9155-8F5F4E5975AD}"/>
              </a:ext>
            </a:extLst>
          </p:cNvPr>
          <p:cNvSpPr txBox="1"/>
          <p:nvPr/>
        </p:nvSpPr>
        <p:spPr>
          <a:xfrm>
            <a:off x="897764" y="204015"/>
            <a:ext cx="74121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45818E"/>
                </a:solidFill>
              </a:rPr>
              <a:t>Programs and Events Vocabulary practice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4D591-D156-E2F0-91BA-EB3AC4997E24}"/>
              </a:ext>
            </a:extLst>
          </p:cNvPr>
          <p:cNvSpPr txBox="1"/>
          <p:nvPr/>
        </p:nvSpPr>
        <p:spPr>
          <a:xfrm>
            <a:off x="977324" y="-655865"/>
            <a:ext cx="7507894" cy="1004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cs typeface="Segoe UI"/>
              </a:rPr>
              <a:t>​</a:t>
            </a:r>
            <a:endParaRPr lang="en-US" sz="2000" b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endParaRPr lang="en-US" sz="2400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6B1985-F603-9580-19B4-005A4602BD90}"/>
              </a:ext>
            </a:extLst>
          </p:cNvPr>
          <p:cNvSpPr txBox="1"/>
          <p:nvPr/>
        </p:nvSpPr>
        <p:spPr>
          <a:xfrm>
            <a:off x="2567065" y="906072"/>
            <a:ext cx="4143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Matamoscas / Fly swatter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54D49-89C4-3970-0893-E558B0CFE6B0}"/>
              </a:ext>
            </a:extLst>
          </p:cNvPr>
          <p:cNvSpPr txBox="1"/>
          <p:nvPr/>
        </p:nvSpPr>
        <p:spPr>
          <a:xfrm>
            <a:off x="501993" y="1879578"/>
            <a:ext cx="1607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Autor (a)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7A035-C967-C582-03A7-9F7BBA9251CA}"/>
              </a:ext>
            </a:extLst>
          </p:cNvPr>
          <p:cNvSpPr txBox="1"/>
          <p:nvPr/>
        </p:nvSpPr>
        <p:spPr>
          <a:xfrm>
            <a:off x="2285999" y="2481970"/>
            <a:ext cx="13907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/>
              <a:t>Asunto</a:t>
            </a: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B651F-EBF3-47F5-F591-103443CC0A19}"/>
              </a:ext>
            </a:extLst>
          </p:cNvPr>
          <p:cNvSpPr txBox="1"/>
          <p:nvPr/>
        </p:nvSpPr>
        <p:spPr>
          <a:xfrm>
            <a:off x="5931241" y="4497665"/>
            <a:ext cx="25337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Genero literario 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15CD4-E656-6217-6003-7EB921B40F24}"/>
              </a:ext>
            </a:extLst>
          </p:cNvPr>
          <p:cNvSpPr txBox="1"/>
          <p:nvPr/>
        </p:nvSpPr>
        <p:spPr>
          <a:xfrm>
            <a:off x="664174" y="3926165"/>
            <a:ext cx="28890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Libros acerca de...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5B003-8770-03E1-E7CA-06C5E684A42D}"/>
              </a:ext>
            </a:extLst>
          </p:cNvPr>
          <p:cNvSpPr txBox="1"/>
          <p:nvPr/>
        </p:nvSpPr>
        <p:spPr>
          <a:xfrm>
            <a:off x="5753614" y="2342957"/>
            <a:ext cx="30679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Cuentos/ historias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CBA356-A448-BBDF-705C-E46E5CDCB625}"/>
              </a:ext>
            </a:extLst>
          </p:cNvPr>
          <p:cNvSpPr txBox="1"/>
          <p:nvPr/>
        </p:nvSpPr>
        <p:spPr>
          <a:xfrm>
            <a:off x="3212755" y="4497666"/>
            <a:ext cx="10664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Titulo 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CED42-24A9-C767-62F3-09133B202E7D}"/>
              </a:ext>
            </a:extLst>
          </p:cNvPr>
          <p:cNvSpPr txBox="1"/>
          <p:nvPr/>
        </p:nvSpPr>
        <p:spPr>
          <a:xfrm>
            <a:off x="5151221" y="3346941"/>
            <a:ext cx="15606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Biografia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131F0A-6C00-EE70-32CB-E41E915DF328}"/>
              </a:ext>
            </a:extLst>
          </p:cNvPr>
          <p:cNvSpPr txBox="1"/>
          <p:nvPr/>
        </p:nvSpPr>
        <p:spPr>
          <a:xfrm>
            <a:off x="501990" y="2721380"/>
            <a:ext cx="13289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Estante  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E35AF8-A147-92FB-96D7-EA42E8A44913}"/>
              </a:ext>
            </a:extLst>
          </p:cNvPr>
          <p:cNvSpPr txBox="1"/>
          <p:nvPr/>
        </p:nvSpPr>
        <p:spPr>
          <a:xfrm>
            <a:off x="2648979" y="3177036"/>
            <a:ext cx="15684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Coleccion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ACEC2-B4A3-BD08-FAA7-768880EE6A0E}"/>
              </a:ext>
            </a:extLst>
          </p:cNvPr>
          <p:cNvSpPr txBox="1"/>
          <p:nvPr/>
        </p:nvSpPr>
        <p:spPr>
          <a:xfrm>
            <a:off x="4463876" y="1794623"/>
            <a:ext cx="10664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Bucar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D9B2A-7F9A-6686-60FE-4BED296B4899}"/>
              </a:ext>
            </a:extLst>
          </p:cNvPr>
          <p:cNvSpPr txBox="1"/>
          <p:nvPr/>
        </p:nvSpPr>
        <p:spPr>
          <a:xfrm>
            <a:off x="6464128" y="1817795"/>
            <a:ext cx="1506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Encontar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26A50-221E-B758-14C8-8A1F1178EFAF}"/>
              </a:ext>
            </a:extLst>
          </p:cNvPr>
          <p:cNvSpPr txBox="1"/>
          <p:nvPr/>
        </p:nvSpPr>
        <p:spPr>
          <a:xfrm>
            <a:off x="7220976" y="2945346"/>
            <a:ext cx="13289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Ficcion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135A1C-338C-9888-E26B-1F87C8315D3C}"/>
              </a:ext>
            </a:extLst>
          </p:cNvPr>
          <p:cNvSpPr txBox="1"/>
          <p:nvPr/>
        </p:nvSpPr>
        <p:spPr>
          <a:xfrm>
            <a:off x="285748" y="4497664"/>
            <a:ext cx="24256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Audiolibro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112559-8865-F610-0E34-FA0F4C77E755}"/>
              </a:ext>
            </a:extLst>
          </p:cNvPr>
          <p:cNvSpPr txBox="1"/>
          <p:nvPr/>
        </p:nvSpPr>
        <p:spPr>
          <a:xfrm>
            <a:off x="3745639" y="2574642"/>
            <a:ext cx="17846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No ficction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878542-AD2B-0A9F-280A-2906E9C2F008}"/>
              </a:ext>
            </a:extLst>
          </p:cNvPr>
          <p:cNvSpPr txBox="1"/>
          <p:nvPr/>
        </p:nvSpPr>
        <p:spPr>
          <a:xfrm>
            <a:off x="3745639" y="3926165"/>
            <a:ext cx="36149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Numero de clasificacion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D3535A-328A-6A17-8EC7-EA16888FADA5}"/>
              </a:ext>
            </a:extLst>
          </p:cNvPr>
          <p:cNvSpPr txBox="1"/>
          <p:nvPr/>
        </p:nvSpPr>
        <p:spPr>
          <a:xfrm>
            <a:off x="2710763" y="1817794"/>
            <a:ext cx="13907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Articulo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E5D061-84AD-5265-EBA8-4E1A9562DA0D}"/>
              </a:ext>
            </a:extLst>
          </p:cNvPr>
          <p:cNvSpPr txBox="1"/>
          <p:nvPr/>
        </p:nvSpPr>
        <p:spPr>
          <a:xfrm>
            <a:off x="7560790" y="3694478"/>
            <a:ext cx="1506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revista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7E71BC-4BC5-418F-AF40-0EC64E1A1718}"/>
              </a:ext>
            </a:extLst>
          </p:cNvPr>
          <p:cNvSpPr txBox="1"/>
          <p:nvPr/>
        </p:nvSpPr>
        <p:spPr>
          <a:xfrm>
            <a:off x="162180" y="3346943"/>
            <a:ext cx="25492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periodico/diario </a:t>
            </a:r>
          </a:p>
        </p:txBody>
      </p:sp>
    </p:spTree>
    <p:extLst>
      <p:ext uri="{BB962C8B-B14F-4D97-AF65-F5344CB8AC3E}">
        <p14:creationId xmlns:p14="http://schemas.microsoft.com/office/powerpoint/2010/main" val="25987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4E91F91D-BBD4-AE78-FD4B-A49550BB8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>
            <a:extLst>
              <a:ext uri="{FF2B5EF4-FFF2-40B4-BE49-F238E27FC236}">
                <a16:creationId xmlns:a16="http://schemas.microsoft.com/office/drawing/2014/main" id="{6F6F8EF7-BC64-4CDC-5059-3C24900A53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27166"/>
            <a:ext cx="8520600" cy="6048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>
                <a:solidFill>
                  <a:srgbClr val="45818E"/>
                </a:solidFill>
                <a:ea typeface="Bree Serif"/>
                <a:sym typeface="Bree Serif"/>
              </a:rPr>
              <a:t>Phrases: Reference Vocabulary</a:t>
            </a:r>
            <a:endParaRPr lang="en-US"/>
          </a:p>
        </p:txBody>
      </p:sp>
      <p:sp>
        <p:nvSpPr>
          <p:cNvPr id="123" name="Google Shape;123;p24">
            <a:extLst>
              <a:ext uri="{FF2B5EF4-FFF2-40B4-BE49-F238E27FC236}">
                <a16:creationId xmlns:a16="http://schemas.microsoft.com/office/drawing/2014/main" id="{7335356D-CB3F-4C41-EB14-ACE05660B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309290"/>
            <a:ext cx="8295748" cy="3290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I will first present the pronunciation of phrases </a:t>
            </a:r>
            <a:endParaRPr lang="en-US" dirty="0">
              <a:solidFill>
                <a:schemeClr val="bg2"/>
              </a:solidFill>
              <a:ea typeface="Calibri"/>
              <a:sym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Participants will have the opportunity to pronounce the Spanish vocabulary in their own.</a:t>
            </a:r>
            <a:endParaRPr lang="en-US" sz="2800" dirty="0">
              <a:solidFill>
                <a:schemeClr val="bg2"/>
              </a:solidFill>
              <a:ea typeface="Calibri"/>
              <a:cs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800" dirty="0">
                <a:solidFill>
                  <a:schemeClr val="bg2"/>
                </a:solidFill>
                <a:ea typeface="Calibri"/>
                <a:cs typeface="Calibri"/>
                <a:sym typeface="Calibri"/>
              </a:rPr>
              <a:t>I will play a video we will discuss multiple interactions happening at the library.</a:t>
            </a:r>
            <a:endParaRPr lang="en-US" sz="2600" b="1" u="sng" dirty="0">
              <a:solidFill>
                <a:schemeClr val="bg2"/>
              </a:solidFill>
              <a:ea typeface="Calibri"/>
            </a:endParaRPr>
          </a:p>
          <a:p>
            <a:pPr indent="-381000">
              <a:lnSpc>
                <a:spcPct val="150000"/>
              </a:lnSpc>
              <a:buClr>
                <a:schemeClr val="dk1"/>
              </a:buClr>
              <a:buSzPts val="2400"/>
              <a:buFont typeface="Calibri"/>
              <a:buChar char="●"/>
            </a:pPr>
            <a:endParaRPr lang="en-US" sz="2800" dirty="0">
              <a:solidFill>
                <a:schemeClr val="bg2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1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D3A17708-C50F-FA8C-2DEA-15B9D4C9F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D6D388-FE8E-E950-E0DB-D116015D5FAF}"/>
              </a:ext>
            </a:extLst>
          </p:cNvPr>
          <p:cNvSpPr txBox="1"/>
          <p:nvPr/>
        </p:nvSpPr>
        <p:spPr>
          <a:xfrm>
            <a:off x="1040244" y="519806"/>
            <a:ext cx="7241747" cy="437042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Reference Phrases</a:t>
            </a:r>
          </a:p>
          <a:p>
            <a:endParaRPr lang="en-US" sz="1800" b="1" dirty="0"/>
          </a:p>
          <a:p>
            <a:endParaRPr lang="en-US" dirty="0"/>
          </a:p>
          <a:p>
            <a:pPr>
              <a:buChar char="•"/>
            </a:pPr>
            <a:r>
              <a:rPr lang="en-US" dirty="0"/>
              <a:t>     How can I help you?</a:t>
            </a:r>
          </a:p>
          <a:p>
            <a:r>
              <a:rPr lang="en-US"/>
              <a:t>                           </a:t>
            </a:r>
            <a:r>
              <a:rPr lang="en-US" dirty="0"/>
              <a:t> 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puedo</a:t>
            </a:r>
            <a:r>
              <a:rPr lang="en-US" dirty="0"/>
              <a:t> </a:t>
            </a:r>
            <a:r>
              <a:rPr lang="en-US" dirty="0" err="1"/>
              <a:t>ayudarle</a:t>
            </a:r>
            <a:r>
              <a:rPr lang="en-US" dirty="0"/>
              <a:t>?</a:t>
            </a:r>
          </a:p>
          <a:p>
            <a:pPr>
              <a:buChar char="•"/>
            </a:pPr>
            <a:endParaRPr lang="en-US" dirty="0"/>
          </a:p>
          <a:p>
            <a:pPr>
              <a:buChar char="•"/>
            </a:pPr>
            <a:r>
              <a:rPr lang="en-US" dirty="0"/>
              <a:t>    I’m looking for books about citizenship.</a:t>
            </a:r>
          </a:p>
          <a:p>
            <a:r>
              <a:rPr lang="en-US" dirty="0"/>
              <a:t>                             </a:t>
            </a:r>
            <a:r>
              <a:rPr lang="en-US" err="1"/>
              <a:t>Estoy</a:t>
            </a:r>
            <a:r>
              <a:rPr lang="en-US" dirty="0"/>
              <a:t> </a:t>
            </a:r>
            <a:r>
              <a:rPr lang="en-US" err="1"/>
              <a:t>buscando</a:t>
            </a:r>
            <a:r>
              <a:rPr lang="en-US" dirty="0"/>
              <a:t> </a:t>
            </a:r>
            <a:r>
              <a:rPr lang="en-US" err="1"/>
              <a:t>libros</a:t>
            </a:r>
            <a:r>
              <a:rPr lang="en-US" dirty="0"/>
              <a:t> de la </a:t>
            </a:r>
            <a:r>
              <a:rPr lang="en-US" err="1"/>
              <a:t>ciudadanía</a:t>
            </a:r>
            <a:r>
              <a:rPr lang="en-US" dirty="0"/>
              <a:t>.</a:t>
            </a:r>
          </a:p>
          <a:p>
            <a:pPr>
              <a:buChar char="•"/>
            </a:pPr>
            <a:endParaRPr lang="en-US" dirty="0"/>
          </a:p>
          <a:p>
            <a:pPr>
              <a:buChar char="•"/>
            </a:pPr>
            <a:r>
              <a:rPr lang="en-US" dirty="0"/>
              <a:t>    Do you have any books in Spanish?</a:t>
            </a:r>
          </a:p>
          <a:p>
            <a:r>
              <a:rPr lang="en-US" dirty="0"/>
              <a:t>                              ¿Tiene </a:t>
            </a:r>
            <a:r>
              <a:rPr lang="en-US" err="1"/>
              <a:t>algunos</a:t>
            </a:r>
            <a:r>
              <a:rPr lang="en-US" dirty="0"/>
              <a:t> </a:t>
            </a:r>
            <a:r>
              <a:rPr lang="en-US" err="1"/>
              <a:t>libros</a:t>
            </a:r>
            <a:r>
              <a:rPr lang="en-US" dirty="0"/>
              <a:t> </a:t>
            </a:r>
            <a:r>
              <a:rPr lang="en-US" err="1"/>
              <a:t>en</a:t>
            </a:r>
            <a:r>
              <a:rPr lang="en-US" dirty="0"/>
              <a:t> </a:t>
            </a:r>
            <a:r>
              <a:rPr lang="en-US" err="1"/>
              <a:t>español</a:t>
            </a:r>
            <a:r>
              <a:rPr lang="en-US" dirty="0"/>
              <a:t>?</a:t>
            </a:r>
          </a:p>
          <a:p>
            <a:endParaRPr lang="en-US" dirty="0"/>
          </a:p>
          <a:p>
            <a:pPr>
              <a:buChar char="•"/>
            </a:pPr>
            <a:r>
              <a:rPr lang="en-US" dirty="0"/>
              <a:t>    Where are the books to learn English?</a:t>
            </a:r>
          </a:p>
          <a:p>
            <a:r>
              <a:rPr lang="en-US" dirty="0"/>
              <a:t>                              ¿</a:t>
            </a:r>
            <a:r>
              <a:rPr lang="en-US" err="1"/>
              <a:t>Dónde</a:t>
            </a:r>
            <a:r>
              <a:rPr lang="en-US" dirty="0"/>
              <a:t> </a:t>
            </a:r>
            <a:r>
              <a:rPr lang="en-US" err="1"/>
              <a:t>están</a:t>
            </a:r>
            <a:r>
              <a:rPr lang="en-US" dirty="0"/>
              <a:t> </a:t>
            </a:r>
            <a:r>
              <a:rPr lang="en-US" err="1"/>
              <a:t>los</a:t>
            </a:r>
            <a:r>
              <a:rPr lang="en-US" dirty="0"/>
              <a:t> </a:t>
            </a:r>
            <a:r>
              <a:rPr lang="en-US" err="1"/>
              <a:t>libros</a:t>
            </a:r>
            <a:r>
              <a:rPr lang="en-US" dirty="0"/>
              <a:t> para </a:t>
            </a:r>
            <a:r>
              <a:rPr lang="en-US" err="1"/>
              <a:t>aprender</a:t>
            </a:r>
            <a:r>
              <a:rPr lang="en-US" dirty="0"/>
              <a:t> </a:t>
            </a:r>
            <a:r>
              <a:rPr lang="en-US" err="1"/>
              <a:t>inglés</a:t>
            </a:r>
            <a:r>
              <a:rPr lang="en-US" dirty="0"/>
              <a:t>?</a:t>
            </a:r>
          </a:p>
          <a:p>
            <a:endParaRPr lang="en-US" dirty="0"/>
          </a:p>
          <a:p>
            <a:pPr>
              <a:buChar char="•"/>
            </a:pPr>
            <a:r>
              <a:rPr lang="en-US" dirty="0"/>
              <a:t>    Follow me, please.</a:t>
            </a:r>
          </a:p>
          <a:p>
            <a:r>
              <a:rPr lang="en-US" dirty="0"/>
              <a:t>                              </a:t>
            </a:r>
            <a:r>
              <a:rPr lang="en-US" err="1"/>
              <a:t>Sígame</a:t>
            </a:r>
            <a:r>
              <a:rPr lang="en-US" dirty="0"/>
              <a:t>, </a:t>
            </a:r>
            <a:r>
              <a:rPr lang="en-US" err="1"/>
              <a:t>por</a:t>
            </a:r>
            <a:r>
              <a:rPr lang="en-US" dirty="0"/>
              <a:t> favor.</a:t>
            </a:r>
          </a:p>
          <a:p>
            <a:endParaRPr lang="en-US" sz="1600" dirty="0"/>
          </a:p>
          <a:p>
            <a:pPr marL="285750" indent="-285750"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749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70A137F6-5DB2-F949-D190-A889FD3B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5414D-E699-40E1-D0D1-72170A3028E9}"/>
              </a:ext>
            </a:extLst>
          </p:cNvPr>
          <p:cNvSpPr txBox="1"/>
          <p:nvPr/>
        </p:nvSpPr>
        <p:spPr>
          <a:xfrm>
            <a:off x="1083377" y="358061"/>
            <a:ext cx="7274095" cy="443198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dirty="0"/>
              <a:t>One moment, please.</a:t>
            </a:r>
          </a:p>
          <a:p>
            <a:r>
              <a:rPr lang="en-US" dirty="0"/>
              <a:t>                               Un </a:t>
            </a:r>
            <a:r>
              <a:rPr lang="en-US" err="1"/>
              <a:t>momento</a:t>
            </a:r>
            <a:r>
              <a:rPr lang="en-US" dirty="0"/>
              <a:t>, </a:t>
            </a:r>
            <a:r>
              <a:rPr lang="en-US" err="1"/>
              <a:t>por</a:t>
            </a:r>
            <a:r>
              <a:rPr lang="en-US" dirty="0"/>
              <a:t> favor.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How can I reserve this book?</a:t>
            </a:r>
          </a:p>
          <a:p>
            <a:r>
              <a:rPr lang="en-US" dirty="0"/>
              <a:t>                        ¿</a:t>
            </a:r>
            <a:r>
              <a:rPr lang="en-US" err="1"/>
              <a:t>Cómo</a:t>
            </a:r>
            <a:r>
              <a:rPr lang="en-US" dirty="0"/>
              <a:t> </a:t>
            </a:r>
            <a:r>
              <a:rPr lang="en-US" err="1"/>
              <a:t>puedo</a:t>
            </a:r>
            <a:r>
              <a:rPr lang="en-US" dirty="0"/>
              <a:t> </a:t>
            </a:r>
            <a:r>
              <a:rPr lang="en-US" err="1"/>
              <a:t>reservar</a:t>
            </a:r>
            <a:r>
              <a:rPr lang="en-US" dirty="0"/>
              <a:t> </a:t>
            </a:r>
            <a:r>
              <a:rPr lang="en-US" err="1"/>
              <a:t>este</a:t>
            </a:r>
            <a:r>
              <a:rPr lang="en-US" dirty="0"/>
              <a:t> </a:t>
            </a:r>
            <a:r>
              <a:rPr lang="en-US" err="1"/>
              <a:t>libro</a:t>
            </a:r>
            <a:r>
              <a:rPr lang="en-US" dirty="0"/>
              <a:t>?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r>
              <a:rPr lang="en-US" dirty="0"/>
              <a:t>Hello, what time does the library open?</a:t>
            </a:r>
          </a:p>
          <a:p>
            <a:r>
              <a:rPr lang="en-US" dirty="0"/>
              <a:t>                        ¿Hola, a que hora </a:t>
            </a:r>
            <a:r>
              <a:rPr lang="en-US" err="1"/>
              <a:t>abre</a:t>
            </a:r>
            <a:r>
              <a:rPr lang="en-US" dirty="0"/>
              <a:t> la </a:t>
            </a:r>
            <a:r>
              <a:rPr lang="en-US" err="1"/>
              <a:t>biblioteca</a:t>
            </a:r>
            <a:r>
              <a:rPr lang="en-US" dirty="0"/>
              <a:t>? = a las 8am...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r>
              <a:rPr lang="en-US" dirty="0"/>
              <a:t>How to register at the library?</a:t>
            </a:r>
          </a:p>
          <a:p>
            <a:r>
              <a:rPr lang="en-US" dirty="0"/>
              <a:t>                        ¿</a:t>
            </a:r>
            <a:r>
              <a:rPr lang="en-US" err="1"/>
              <a:t>como</a:t>
            </a:r>
            <a:r>
              <a:rPr lang="en-US" dirty="0"/>
              <a:t> </a:t>
            </a:r>
            <a:r>
              <a:rPr lang="en-US" err="1"/>
              <a:t>inscribirse</a:t>
            </a:r>
            <a:r>
              <a:rPr lang="en-US" dirty="0"/>
              <a:t> </a:t>
            </a:r>
            <a:r>
              <a:rPr lang="en-US" err="1"/>
              <a:t>en</a:t>
            </a:r>
            <a:r>
              <a:rPr lang="en-US" dirty="0"/>
              <a:t> la </a:t>
            </a:r>
            <a:r>
              <a:rPr lang="en-US" err="1"/>
              <a:t>biblioteca</a:t>
            </a:r>
            <a:r>
              <a:rPr lang="en-US" dirty="0"/>
              <a:t>?</a:t>
            </a:r>
          </a:p>
          <a:p>
            <a:endParaRPr lang="en-US" dirty="0"/>
          </a:p>
          <a:p>
            <a:pPr marL="285750" indent="-285750">
              <a:buChar char="•"/>
            </a:pPr>
            <a:r>
              <a:rPr lang="en-US" dirty="0"/>
              <a:t>To get a library card you need...</a:t>
            </a:r>
          </a:p>
          <a:p>
            <a:r>
              <a:rPr lang="en-US" dirty="0"/>
              <a:t>                       para </a:t>
            </a:r>
            <a:r>
              <a:rPr lang="en-US" err="1"/>
              <a:t>obtener</a:t>
            </a:r>
            <a:r>
              <a:rPr lang="en-US" dirty="0"/>
              <a:t> la </a:t>
            </a:r>
            <a:r>
              <a:rPr lang="en-US" err="1"/>
              <a:t>tarjeta</a:t>
            </a:r>
            <a:r>
              <a:rPr lang="en-US" dirty="0"/>
              <a:t> de la </a:t>
            </a:r>
            <a:r>
              <a:rPr lang="en-US" err="1"/>
              <a:t>biblioteca</a:t>
            </a:r>
            <a:r>
              <a:rPr lang="en-US" dirty="0"/>
              <a:t> </a:t>
            </a:r>
            <a:r>
              <a:rPr lang="en-US" err="1"/>
              <a:t>necesitas</a:t>
            </a:r>
            <a:r>
              <a:rPr lang="en-US" dirty="0"/>
              <a:t>...</a:t>
            </a:r>
          </a:p>
          <a:p>
            <a:endParaRPr lang="en-US" dirty="0"/>
          </a:p>
          <a:p>
            <a:pPr marL="285750" indent="-285750">
              <a:buChar char="•"/>
            </a:pPr>
            <a:r>
              <a:rPr lang="en-US" dirty="0"/>
              <a:t>I'm looking for a book about...</a:t>
            </a:r>
          </a:p>
          <a:p>
            <a:r>
              <a:rPr lang="en-US" dirty="0"/>
              <a:t>                               </a:t>
            </a:r>
            <a:r>
              <a:rPr lang="en-US" err="1"/>
              <a:t>Estoy</a:t>
            </a:r>
            <a:r>
              <a:rPr lang="en-US" dirty="0"/>
              <a:t> </a:t>
            </a:r>
            <a:r>
              <a:rPr lang="en-US" err="1"/>
              <a:t>buscando</a:t>
            </a:r>
            <a:r>
              <a:rPr lang="en-US" dirty="0"/>
              <a:t> un </a:t>
            </a:r>
            <a:r>
              <a:rPr lang="en-US" err="1"/>
              <a:t>libro</a:t>
            </a:r>
            <a:r>
              <a:rPr lang="en-US" dirty="0"/>
              <a:t> </a:t>
            </a:r>
            <a:r>
              <a:rPr lang="en-US" err="1"/>
              <a:t>sobre</a:t>
            </a:r>
            <a:r>
              <a:rPr lang="en-US" dirty="0"/>
              <a:t>...</a:t>
            </a:r>
          </a:p>
          <a:p>
            <a:endParaRPr lang="en-US" dirty="0"/>
          </a:p>
          <a:p>
            <a:pPr marL="285750" indent="-285750">
              <a:buChar char="•"/>
            </a:pPr>
            <a:r>
              <a:rPr lang="en-US" dirty="0"/>
              <a:t>Where can I consult the catalog?</a:t>
            </a:r>
          </a:p>
          <a:p>
            <a:r>
              <a:rPr lang="en-US" dirty="0"/>
              <a:t>                           ¿Donde </a:t>
            </a:r>
            <a:r>
              <a:rPr lang="en-US" dirty="0" err="1"/>
              <a:t>puedo</a:t>
            </a:r>
            <a:r>
              <a:rPr lang="en-US" dirty="0"/>
              <a:t> </a:t>
            </a:r>
            <a:r>
              <a:rPr lang="en-US" dirty="0" err="1"/>
              <a:t>consultar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catalogo</a:t>
            </a:r>
            <a:r>
              <a:rPr lang="en-US" dirty="0"/>
              <a:t>?</a:t>
            </a:r>
          </a:p>
          <a:p>
            <a:pPr marL="285750" indent="-285750"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034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F92042C2-AD35-547D-1A6C-389361A77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03A84C-4932-1357-ECF7-0A6EC6C859AF}"/>
              </a:ext>
            </a:extLst>
          </p:cNvPr>
          <p:cNvSpPr txBox="1"/>
          <p:nvPr/>
        </p:nvSpPr>
        <p:spPr>
          <a:xfrm>
            <a:off x="2080312" y="1286587"/>
            <a:ext cx="4751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45818E"/>
                </a:solidFill>
              </a:rPr>
              <a:t>Reference Vocabulary use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7FEB5-39D3-515E-F791-181E42FD2C09}"/>
              </a:ext>
            </a:extLst>
          </p:cNvPr>
          <p:cNvSpPr txBox="1"/>
          <p:nvPr/>
        </p:nvSpPr>
        <p:spPr>
          <a:xfrm>
            <a:off x="1618701" y="2084646"/>
            <a:ext cx="5686120" cy="11892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cs typeface="Segoe UI"/>
              </a:rPr>
              <a:t>​</a:t>
            </a:r>
            <a:r>
              <a:rPr lang="en-US" sz="2600">
                <a:solidFill>
                  <a:schemeClr val="bg2"/>
                </a:solidFill>
                <a:latin typeface="Calibri"/>
              </a:rPr>
              <a:t>Listen carefully to </a:t>
            </a:r>
            <a:r>
              <a:rPr lang="en-US" sz="2600">
                <a:solidFill>
                  <a:schemeClr val="bg2"/>
                </a:solidFill>
                <a:latin typeface="Calibri"/>
                <a:ea typeface="Roboto"/>
              </a:rPr>
              <a:t>Dialogue at the Library </a:t>
            </a:r>
            <a:endParaRPr lang="en-US" sz="2600">
              <a:solidFill>
                <a:schemeClr val="bg2"/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endParaRPr lang="en-US" sz="2400" dirty="0">
              <a:solidFill>
                <a:schemeClr val="bg2"/>
              </a:solidFill>
              <a:latin typeface="Calibri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427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388D4094-A658-C20C-6E81-469B2406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ra">
            <a:hlinkClick r:id="" action="ppaction://media"/>
            <a:extLst>
              <a:ext uri="{FF2B5EF4-FFF2-40B4-BE49-F238E27FC236}">
                <a16:creationId xmlns:a16="http://schemas.microsoft.com/office/drawing/2014/main" id="{D5C7E98F-F1E9-14E1-1278-892BFD91EF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5" y="438868"/>
            <a:ext cx="8272073" cy="3996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E9A4B-2032-0C33-AF45-D17492E8A5E4}"/>
              </a:ext>
            </a:extLst>
          </p:cNvPr>
          <p:cNvSpPr txBox="1"/>
          <p:nvPr/>
        </p:nvSpPr>
        <p:spPr>
          <a:xfrm>
            <a:off x="3155618" y="4617986"/>
            <a:ext cx="3393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Listen carefully and try to answer!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5817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puesta de horarios">
            <a:hlinkClick r:id="" action="ppaction://media"/>
            <a:extLst>
              <a:ext uri="{FF2B5EF4-FFF2-40B4-BE49-F238E27FC236}">
                <a16:creationId xmlns:a16="http://schemas.microsoft.com/office/drawing/2014/main" id="{28DF616C-1D27-6599-1D72-C91D83CD4C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6" y="341822"/>
            <a:ext cx="8272072" cy="4093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F7440-7BFF-C50D-423B-7561427291A7}"/>
              </a:ext>
            </a:extLst>
          </p:cNvPr>
          <p:cNvSpPr txBox="1"/>
          <p:nvPr/>
        </p:nvSpPr>
        <p:spPr>
          <a:xfrm>
            <a:off x="3815032" y="4553669"/>
            <a:ext cx="186977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Posible answers</a:t>
            </a:r>
          </a:p>
        </p:txBody>
      </p:sp>
    </p:spTree>
    <p:extLst>
      <p:ext uri="{BB962C8B-B14F-4D97-AF65-F5344CB8AC3E}">
        <p14:creationId xmlns:p14="http://schemas.microsoft.com/office/powerpoint/2010/main" val="178868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FAE8A64-11A8-4C97-59C7-93D5F5F0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o inscribirme">
            <a:hlinkClick r:id="" action="ppaction://media"/>
            <a:extLst>
              <a:ext uri="{FF2B5EF4-FFF2-40B4-BE49-F238E27FC236}">
                <a16:creationId xmlns:a16="http://schemas.microsoft.com/office/drawing/2014/main" id="{C868C5B1-3529-FD13-74C2-0254BF869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69" y="390683"/>
            <a:ext cx="8099544" cy="4222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5891F-8077-8F60-E570-12995A411853}"/>
              </a:ext>
            </a:extLst>
          </p:cNvPr>
          <p:cNvSpPr txBox="1"/>
          <p:nvPr/>
        </p:nvSpPr>
        <p:spPr>
          <a:xfrm>
            <a:off x="3146484" y="4801678"/>
            <a:ext cx="349801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Listen carefully and try to answer!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5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12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Meet Our Facilitators</a:t>
            </a:r>
            <a:endParaRPr sz="5120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664375" y="1210875"/>
            <a:ext cx="7661700" cy="3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●"/>
            </a:pPr>
            <a:r>
              <a:rPr lang="en" sz="3400">
                <a:solidFill>
                  <a:schemeClr val="dk2"/>
                </a:solidFill>
              </a:rPr>
              <a:t>Yesenia Lopez</a:t>
            </a:r>
            <a:endParaRPr sz="3400">
              <a:solidFill>
                <a:schemeClr val="dk2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●"/>
            </a:pPr>
            <a:r>
              <a:rPr lang="en" sz="3400">
                <a:solidFill>
                  <a:schemeClr val="dk2"/>
                </a:solidFill>
              </a:rPr>
              <a:t>Luisa Martucci</a:t>
            </a:r>
            <a:endParaRPr sz="3400">
              <a:solidFill>
                <a:schemeClr val="dk2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●"/>
            </a:pPr>
            <a:r>
              <a:rPr lang="en" sz="3400">
                <a:solidFill>
                  <a:schemeClr val="dk2"/>
                </a:solidFill>
              </a:rPr>
              <a:t>Nelida Vazquez</a:t>
            </a:r>
            <a:endParaRPr sz="3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EACCAE74-0402-1850-0841-3E4C8289B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puesta de tarjeta">
            <a:hlinkClick r:id="" action="ppaction://media"/>
            <a:extLst>
              <a:ext uri="{FF2B5EF4-FFF2-40B4-BE49-F238E27FC236}">
                <a16:creationId xmlns:a16="http://schemas.microsoft.com/office/drawing/2014/main" id="{EEC693E4-CBAA-B05D-FC2B-9CF1017BE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69" y="438869"/>
            <a:ext cx="8024063" cy="403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02AF9-184E-C7A6-313E-03C6E9F7E4AC}"/>
              </a:ext>
            </a:extLst>
          </p:cNvPr>
          <p:cNvSpPr txBox="1"/>
          <p:nvPr/>
        </p:nvSpPr>
        <p:spPr>
          <a:xfrm>
            <a:off x="3793466" y="465071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Posible answers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4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6159A5C7-321F-5855-A193-A0476EB6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usco libros de dinos">
            <a:hlinkClick r:id="" action="ppaction://media"/>
            <a:extLst>
              <a:ext uri="{FF2B5EF4-FFF2-40B4-BE49-F238E27FC236}">
                <a16:creationId xmlns:a16="http://schemas.microsoft.com/office/drawing/2014/main" id="{204E9DEA-54D2-C6B7-BF1F-E0571BB30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6" y="428085"/>
            <a:ext cx="8261288" cy="4017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D48AF-983A-C000-2A2B-EAF436171FFF}"/>
              </a:ext>
            </a:extLst>
          </p:cNvPr>
          <p:cNvSpPr txBox="1"/>
          <p:nvPr/>
        </p:nvSpPr>
        <p:spPr>
          <a:xfrm>
            <a:off x="3081786" y="4661499"/>
            <a:ext cx="363819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Listen carefully and try to answer!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1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5A1C672C-328D-CFE5-C884-FB472DDB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puesta de libros de dinos">
            <a:hlinkClick r:id="" action="ppaction://media"/>
            <a:extLst>
              <a:ext uri="{FF2B5EF4-FFF2-40B4-BE49-F238E27FC236}">
                <a16:creationId xmlns:a16="http://schemas.microsoft.com/office/drawing/2014/main" id="{EB2DFACE-D653-58C3-56C4-2909BA193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6" y="461278"/>
            <a:ext cx="8261289" cy="4039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00551-35BF-A021-E965-4D126F73FC08}"/>
              </a:ext>
            </a:extLst>
          </p:cNvPr>
          <p:cNvSpPr txBox="1"/>
          <p:nvPr/>
        </p:nvSpPr>
        <p:spPr>
          <a:xfrm>
            <a:off x="3771900" y="4639933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Posible answers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8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19E798C-E874-3D3D-DF27-A3CDF5CC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de consultar catalogo">
            <a:hlinkClick r:id="" action="ppaction://media"/>
            <a:extLst>
              <a:ext uri="{FF2B5EF4-FFF2-40B4-BE49-F238E27FC236}">
                <a16:creationId xmlns:a16="http://schemas.microsoft.com/office/drawing/2014/main" id="{C5E12314-FE20-9CDF-45FA-61DD0D1DDB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05" y="406520"/>
            <a:ext cx="8196591" cy="40824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8777F5-1C27-EA52-16B0-2F494243EDA7}"/>
              </a:ext>
            </a:extLst>
          </p:cNvPr>
          <p:cNvSpPr txBox="1"/>
          <p:nvPr/>
        </p:nvSpPr>
        <p:spPr>
          <a:xfrm>
            <a:off x="2930825" y="4672282"/>
            <a:ext cx="40371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Listen carefully and try to answer!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AF65B5C1-126B-5BCF-F6F1-9829A48B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puesta de donde consultar catalogo">
            <a:hlinkClick r:id="" action="ppaction://media"/>
            <a:extLst>
              <a:ext uri="{FF2B5EF4-FFF2-40B4-BE49-F238E27FC236}">
                <a16:creationId xmlns:a16="http://schemas.microsoft.com/office/drawing/2014/main" id="{F00FF24E-7F8C-3E7D-94CA-80A8096E0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38" y="439309"/>
            <a:ext cx="7966272" cy="4022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01D6EC-EA14-97C0-1739-588F9654F44B}"/>
              </a:ext>
            </a:extLst>
          </p:cNvPr>
          <p:cNvSpPr txBox="1"/>
          <p:nvPr/>
        </p:nvSpPr>
        <p:spPr>
          <a:xfrm>
            <a:off x="3825815" y="460758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Posible answers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 b="1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Questions? </a:t>
            </a:r>
            <a:endParaRPr sz="3620" b="1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4" name="Google Shape;134;p26" descr="Free Images : hand, person, girl, woman, thoughtful, decisio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121" y="1270986"/>
            <a:ext cx="4757474" cy="356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/>
        </p:nvSpPr>
        <p:spPr>
          <a:xfrm>
            <a:off x="735950" y="1270412"/>
            <a:ext cx="7858734" cy="304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endParaRPr lang="en-US" sz="18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Participants will be divided into groups of 3 to 4 people, and you will have 15 minutes to practice possible scenarios with a patron. </a:t>
            </a:r>
            <a:endParaRPr lang="en-US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lvl="0">
              <a:buClr>
                <a:schemeClr val="dk1"/>
              </a:buClr>
              <a:buSzPts val="2400"/>
            </a:pPr>
            <a:endParaRPr lang="en-US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bg2"/>
                </a:solidFill>
                <a:latin typeface="Calibri"/>
                <a:cs typeface="Calibri"/>
              </a:rPr>
              <a:t>We will visit each room and answer questions. </a:t>
            </a:r>
          </a:p>
          <a:p>
            <a:pPr lvl="0">
              <a:buClr>
                <a:schemeClr val="dk1"/>
              </a:buClr>
              <a:buSzPts val="2400"/>
            </a:pPr>
            <a:endParaRPr lang="en-US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Share the practice with the whole group. </a:t>
            </a:r>
            <a:endParaRPr lang="en-US" sz="2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735950" y="382650"/>
            <a:ext cx="73821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u="sng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Practice: </a:t>
            </a:r>
            <a:r>
              <a:rPr lang="en-US" sz="3500" b="1" u="sng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Role Playing</a:t>
            </a:r>
            <a:endParaRPr sz="3500" b="1" u="sng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397786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0F61B864-2460-D34C-07CF-4C3E36303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>
            <a:extLst>
              <a:ext uri="{FF2B5EF4-FFF2-40B4-BE49-F238E27FC236}">
                <a16:creationId xmlns:a16="http://schemas.microsoft.com/office/drawing/2014/main" id="{AF09D893-B7E1-3BD6-C49B-2A4684A8AF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028" y="2684436"/>
            <a:ext cx="5448389" cy="6359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9600" b="0" i="0" dirty="0">
                <a:solidFill>
                  <a:schemeClr val="accent5">
                    <a:lumMod val="75000"/>
                  </a:schemeClr>
                </a:solidFill>
                <a:effectLst/>
                <a:latin typeface="Google Sans"/>
              </a:rPr>
              <a:t>¡</a:t>
            </a:r>
            <a:r>
              <a:rPr lang="en" sz="9600" b="1" dirty="0">
                <a:solidFill>
                  <a:schemeClr val="accent5">
                    <a:lumMod val="75000"/>
                  </a:schemeClr>
                </a:solidFill>
                <a:latin typeface="Bree Serif"/>
                <a:ea typeface="Bree Serif"/>
                <a:cs typeface="Bree Serif"/>
                <a:sym typeface="Bree Serif"/>
              </a:rPr>
              <a:t>Gracias! </a:t>
            </a:r>
            <a:endParaRPr sz="9600" b="1" dirty="0">
              <a:solidFill>
                <a:schemeClr val="accent5">
                  <a:lumMod val="75000"/>
                </a:schemeClr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  <p:extLst>
      <p:ext uri="{BB962C8B-B14F-4D97-AF65-F5344CB8AC3E}">
        <p14:creationId xmlns:p14="http://schemas.microsoft.com/office/powerpoint/2010/main" val="366004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lang="en" sz="512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What we won’t learn here:</a:t>
            </a:r>
            <a:endParaRPr sz="5120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510100" y="1435175"/>
            <a:ext cx="7874100" cy="31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Complex Grammar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Advanced Vocabulary  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Fluent conversation skills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Every colloquial expression for every dialect of Spanish</a:t>
            </a:r>
            <a:endParaRPr sz="27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512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What we will learn here:</a:t>
            </a:r>
            <a:endParaRPr sz="5120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314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Basic conversational phrases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Essential Grammar for everyday situations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Variations in pronunciation or slang used in different Spanish-speaking countries.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Cultural insights </a:t>
            </a:r>
            <a:endParaRPr sz="25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564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Spanish Language: Things to Know</a:t>
            </a:r>
            <a:endParaRPr sz="4564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691900" y="1510200"/>
            <a:ext cx="7524600" cy="26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Spanish is the majority language in 21 countries, and a commonly used language in many more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Many dialects, accents, and variations in vocabulary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“Spanglish” can make for even more variation</a:t>
            </a: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383475" y="416425"/>
            <a:ext cx="59475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64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Getting Started:</a:t>
            </a:r>
            <a:endParaRPr sz="4564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654677" y="1673647"/>
            <a:ext cx="7874376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Introduction of ourselves in Spanish</a:t>
            </a:r>
            <a:endParaRPr lang="en-US" sz="2400" dirty="0">
              <a:solidFill>
                <a:schemeClr val="dk2"/>
              </a:solidFill>
            </a:endParaRPr>
          </a:p>
          <a:p>
            <a:pPr marL="457200" indent="-444500">
              <a:lnSpc>
                <a:spcPct val="115000"/>
              </a:lnSpc>
              <a:buClr>
                <a:schemeClr val="dk2"/>
              </a:buClr>
              <a:buSzPts val="34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Spanish alphabet practice- Tips</a:t>
            </a:r>
          </a:p>
          <a:p>
            <a:pPr marL="469900" indent="-457200">
              <a:lnSpc>
                <a:spcPct val="114999"/>
              </a:lnSpc>
              <a:buClr>
                <a:schemeClr val="dk2"/>
              </a:buClr>
              <a:buSzPts val="34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Review Vocabulary: </a:t>
            </a:r>
            <a:r>
              <a:rPr lang="en" sz="2400" b="1" dirty="0">
                <a:solidFill>
                  <a:schemeClr val="dk2"/>
                </a:solidFill>
              </a:rPr>
              <a:t>Reference </a:t>
            </a:r>
          </a:p>
          <a:p>
            <a:pPr marL="469900" indent="-457200">
              <a:lnSpc>
                <a:spcPct val="114999"/>
              </a:lnSpc>
              <a:buClr>
                <a:schemeClr val="dk2"/>
              </a:buClr>
              <a:buSzPts val="34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Listen and comprehend phrases  </a:t>
            </a:r>
          </a:p>
          <a:p>
            <a:pPr marL="469900" indent="-457200">
              <a:lnSpc>
                <a:spcPct val="114999"/>
              </a:lnSpc>
              <a:buClr>
                <a:schemeClr val="dk2"/>
              </a:buClr>
              <a:buSzPts val="3400"/>
              <a:buChar char="●"/>
            </a:pPr>
            <a:r>
              <a:rPr lang="en" sz="2400" dirty="0">
                <a:solidFill>
                  <a:schemeClr val="dk2"/>
                </a:solidFill>
              </a:rPr>
              <a:t>Practice through a Role Play</a:t>
            </a:r>
            <a:endParaRPr lang="en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DF0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2402505" y="0"/>
            <a:ext cx="68781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64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INTRODUCTION:</a:t>
            </a: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F2388-0E4D-4D5A-8C32-F22A4AB5133A}"/>
              </a:ext>
            </a:extLst>
          </p:cNvPr>
          <p:cNvSpPr/>
          <p:nvPr/>
        </p:nvSpPr>
        <p:spPr>
          <a:xfrm>
            <a:off x="428563" y="1148440"/>
            <a:ext cx="616458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bg2"/>
                </a:solidFill>
              </a:rPr>
              <a:t>Hola, me llamo ________________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i="1" dirty="0">
                <a:solidFill>
                  <a:schemeClr val="bg2"/>
                </a:solidFill>
              </a:rPr>
              <a:t>(Hi, my name is ________________)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endParaRPr lang="en-US" sz="2000" i="1" dirty="0">
              <a:solidFill>
                <a:schemeClr val="bg2"/>
              </a:solidFill>
            </a:endParaRP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bg2"/>
                </a:solidFill>
              </a:rPr>
              <a:t>Trabajo en ____________________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i="1" dirty="0">
                <a:solidFill>
                  <a:schemeClr val="bg2"/>
                </a:solidFill>
              </a:rPr>
              <a:t>(I work at _____________________)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endParaRPr lang="en-US" sz="2000" i="1" dirty="0">
              <a:solidFill>
                <a:schemeClr val="bg2"/>
              </a:solidFill>
            </a:endParaRP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bg2"/>
                </a:solidFill>
              </a:rPr>
              <a:t>Mi color favorito es _________________</a:t>
            </a:r>
          </a:p>
          <a:p>
            <a:pPr lvl="0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000" i="1" dirty="0">
                <a:solidFill>
                  <a:schemeClr val="bg2"/>
                </a:solidFill>
              </a:rPr>
              <a:t>(my favorite color is_________________)</a:t>
            </a:r>
          </a:p>
        </p:txBody>
      </p:sp>
    </p:spTree>
    <p:extLst>
      <p:ext uri="{BB962C8B-B14F-4D97-AF65-F5344CB8AC3E}">
        <p14:creationId xmlns:p14="http://schemas.microsoft.com/office/powerpoint/2010/main" val="330015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576" y="902325"/>
            <a:ext cx="6957002" cy="390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1248713" y="181975"/>
            <a:ext cx="633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Pronouncing the Spanish Alphabet</a:t>
            </a:r>
            <a:endParaRPr sz="3000">
              <a:solidFill>
                <a:srgbClr val="45818E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01">
          <a:extLst>
            <a:ext uri="{FF2B5EF4-FFF2-40B4-BE49-F238E27FC236}">
              <a16:creationId xmlns:a16="http://schemas.microsoft.com/office/drawing/2014/main" id="{53F65AE5-CF5B-EAAB-DA05-6F604B3E5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>
            <a:extLst>
              <a:ext uri="{FF2B5EF4-FFF2-40B4-BE49-F238E27FC236}">
                <a16:creationId xmlns:a16="http://schemas.microsoft.com/office/drawing/2014/main" id="{4CA88C4B-C8C4-BD4D-43C4-B8BE114FABCA}"/>
              </a:ext>
            </a:extLst>
          </p:cNvPr>
          <p:cNvSpPr txBox="1"/>
          <p:nvPr/>
        </p:nvSpPr>
        <p:spPr>
          <a:xfrm>
            <a:off x="1248713" y="181975"/>
            <a:ext cx="6332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3000">
                <a:solidFill>
                  <a:srgbClr val="45818E"/>
                </a:solidFill>
                <a:latin typeface="Bree Serif"/>
                <a:ea typeface="Bree Serif"/>
                <a:cs typeface="Bree Serif"/>
                <a:sym typeface="Bree Serif"/>
              </a:rPr>
              <a:t>Pronunciation Tips:</a:t>
            </a:r>
          </a:p>
          <a:p>
            <a:pPr algn="ctr"/>
            <a:r>
              <a:rPr lang="en" sz="3000">
                <a:solidFill>
                  <a:srgbClr val="45818E"/>
                </a:solidFill>
                <a:latin typeface="Bree Serif"/>
                <a:ea typeface="Bree Serif"/>
                <a:cs typeface="Bree Serif"/>
              </a:rPr>
              <a:t>Diagraf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0E9C8B-7D46-8FE7-326B-5FA7D70F4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8" y="1407103"/>
            <a:ext cx="5524500" cy="3333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9F405-3B7E-81BF-144A-C08D2977986E}"/>
              </a:ext>
            </a:extLst>
          </p:cNvPr>
          <p:cNvSpPr txBox="1"/>
          <p:nvPr/>
        </p:nvSpPr>
        <p:spPr>
          <a:xfrm>
            <a:off x="6134430" y="2104482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alibri"/>
                <a:ea typeface="Calibri"/>
                <a:cs typeface="Calibri"/>
              </a:rPr>
              <a:t>Ch (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che</a:t>
            </a:r>
            <a:r>
              <a:rPr lang="en-US" sz="2000" dirty="0">
                <a:latin typeface="Calibri"/>
                <a:ea typeface="Calibri"/>
                <a:cs typeface="Calibri"/>
              </a:rPr>
              <a:t>)  =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ch</a:t>
            </a:r>
            <a:r>
              <a:rPr lang="en-US" sz="2000" dirty="0">
                <a:latin typeface="Calibri"/>
                <a:ea typeface="Calibri"/>
                <a:cs typeface="Calibri"/>
              </a:rPr>
              <a:t>ao (bye)</a:t>
            </a:r>
            <a:endParaRPr lang="en-US" sz="2000" dirty="0">
              <a:ea typeface="Calibri"/>
            </a:endParaRPr>
          </a:p>
          <a:p>
            <a:r>
              <a:rPr lang="en-US" sz="2000" dirty="0">
                <a:latin typeface="Calibri"/>
                <a:ea typeface="Calibri"/>
                <a:cs typeface="Calibri"/>
              </a:rPr>
              <a:t>LL  (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elle</a:t>
            </a:r>
            <a:r>
              <a:rPr lang="en-US" sz="2000" dirty="0">
                <a:latin typeface="Calibri"/>
                <a:ea typeface="Calibri"/>
                <a:cs typeface="Calibri"/>
              </a:rPr>
              <a:t>) = </a:t>
            </a:r>
            <a:r>
              <a:rPr lang="en-US" sz="2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ll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ave</a:t>
            </a:r>
            <a:r>
              <a:rPr lang="en-US" sz="2000" dirty="0">
                <a:latin typeface="Calibri"/>
                <a:ea typeface="Calibri"/>
                <a:cs typeface="Calibri"/>
              </a:rPr>
              <a:t> (key)</a:t>
            </a:r>
            <a:endParaRPr lang="en-US" sz="2000" dirty="0">
              <a:ea typeface="Calibri"/>
            </a:endParaRPr>
          </a:p>
          <a:p>
            <a:r>
              <a:rPr lang="en-US" sz="2000" dirty="0" err="1">
                <a:latin typeface="Calibri"/>
                <a:ea typeface="Calibri"/>
                <a:cs typeface="Calibri"/>
              </a:rPr>
              <a:t>rr</a:t>
            </a:r>
            <a:r>
              <a:rPr lang="en-US" sz="2000" dirty="0">
                <a:latin typeface="Calibri"/>
                <a:ea typeface="Calibri"/>
                <a:cs typeface="Calibri"/>
              </a:rPr>
              <a:t>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erre</a:t>
            </a:r>
            <a:r>
              <a:rPr lang="en-US" sz="2000" dirty="0">
                <a:latin typeface="Calibri"/>
                <a:ea typeface="Calibri"/>
                <a:cs typeface="Calibri"/>
              </a:rPr>
              <a:t>) = 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ca</a:t>
            </a:r>
            <a:r>
              <a:rPr lang="en-US" sz="2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rr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o</a:t>
            </a:r>
            <a:r>
              <a:rPr lang="en-US" sz="2000" dirty="0">
                <a:latin typeface="Calibri"/>
                <a:ea typeface="Calibri"/>
                <a:cs typeface="Calibri"/>
              </a:rPr>
              <a:t> (car)</a:t>
            </a:r>
            <a:endParaRPr lang="en-US" sz="2000" dirty="0">
              <a:ea typeface="Calibri"/>
            </a:endParaRPr>
          </a:p>
          <a:p>
            <a:r>
              <a:rPr lang="en-US" sz="2000" dirty="0">
                <a:latin typeface="Calibri"/>
                <a:ea typeface="Calibri"/>
                <a:cs typeface="Calibri"/>
              </a:rPr>
              <a:t>Gu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geu</a:t>
            </a:r>
            <a:r>
              <a:rPr lang="en-US" sz="2000" dirty="0">
                <a:latin typeface="Calibri"/>
                <a:ea typeface="Calibri"/>
                <a:cs typeface="Calibri"/>
              </a:rPr>
              <a:t>) = </a:t>
            </a:r>
            <a:r>
              <a:rPr lang="en-US" sz="2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gu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star</a:t>
            </a:r>
            <a:r>
              <a:rPr lang="en-US" sz="2000" dirty="0">
                <a:latin typeface="Calibri"/>
                <a:ea typeface="Calibri"/>
                <a:cs typeface="Calibri"/>
              </a:rPr>
              <a:t> (like)</a:t>
            </a:r>
            <a:endParaRPr lang="en-US" sz="2000" dirty="0">
              <a:ea typeface="Calibri"/>
            </a:endParaRPr>
          </a:p>
          <a:p>
            <a:r>
              <a:rPr lang="en-US" sz="2000" dirty="0">
                <a:latin typeface="Calibri"/>
                <a:ea typeface="Calibri"/>
                <a:cs typeface="Calibri"/>
              </a:rPr>
              <a:t>Qu (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ku</a:t>
            </a:r>
            <a:r>
              <a:rPr lang="en-US" sz="2000" dirty="0">
                <a:latin typeface="Calibri"/>
                <a:ea typeface="Calibri"/>
                <a:cs typeface="Calibri"/>
              </a:rPr>
              <a:t>) =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qu</a:t>
            </a:r>
            <a:r>
              <a:rPr lang="en-US" sz="2000" dirty="0">
                <a:latin typeface="Calibri"/>
                <a:ea typeface="Calibri"/>
                <a:cs typeface="Calibri"/>
              </a:rPr>
              <a:t>eso (cheese)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28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On-screen Show (16:9)</PresentationFormat>
  <Paragraphs>115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Simple Light</vt:lpstr>
      <vt:lpstr>PowerPoint Presentation</vt:lpstr>
      <vt:lpstr>Meet Our Facilitators</vt:lpstr>
      <vt:lpstr>What we won’t learn here: </vt:lpstr>
      <vt:lpstr>What we will learn here: </vt:lpstr>
      <vt:lpstr>Spanish Language: Things to Know </vt:lpstr>
      <vt:lpstr>PowerPoint Presentation</vt:lpstr>
      <vt:lpstr>PowerPoint Presentation</vt:lpstr>
      <vt:lpstr>PowerPoint Presentation</vt:lpstr>
      <vt:lpstr>PowerPoint Presentation</vt:lpstr>
      <vt:lpstr>Vocabulary List 5: Reference </vt:lpstr>
      <vt:lpstr>Vocabulary List 5: Reference  </vt:lpstr>
      <vt:lpstr>PowerPoint Presentation</vt:lpstr>
      <vt:lpstr>Phrases: Reference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PowerPoint Presentation</vt:lpstr>
      <vt:lpstr>¡Gracias!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 Circulation</dc:creator>
  <cp:lastModifiedBy>Luisa Martucci</cp:lastModifiedBy>
  <cp:revision>900</cp:revision>
  <dcterms:modified xsi:type="dcterms:W3CDTF">2025-04-22T19:28:39Z</dcterms:modified>
</cp:coreProperties>
</file>