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Bree Serif"/>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BreeSerif-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16243fa4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16243fa4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6243fa49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6243fa49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1caa89f0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1caa89f0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e415ee0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e415ee0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1caa89f0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1caa89f0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6243fa49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16243fa49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16243fa49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16243fa49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60997417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d60997417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0c13f1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0c13f1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0c13f1364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0c13f1364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c13f1364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c13f1364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c13f1364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0c13f1364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6243fa49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6243fa49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efda0ed9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1efda0ed9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60997417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d60997417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16243fa4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16243fa4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rive.google.com/file/d/1pnnQxv9hIFXsmsAF_TVe-1DxMXyiZdAA/view" TargetMode="External"/><Relationship Id="rId4" Type="http://schemas.openxmlformats.org/officeDocument/2006/relationships/hyperlink" Target="https://drive.google.com/file/d/1fj1xp2RdhGAPZ120LlJVJCXvCLfSPWOx/view" TargetMode="External"/><Relationship Id="rId5" Type="http://schemas.openxmlformats.org/officeDocument/2006/relationships/hyperlink" Target="https://drive.google.com/file/d/1kZA2YbUlyqmXhsgcXqGVN6BWjFt9b2BZ/view" TargetMode="External"/><Relationship Id="rId6" Type="http://schemas.openxmlformats.org/officeDocument/2006/relationships/hyperlink" Target="https://drive.google.com/file/d/1y2A6iFVUWCubbeDV_vew-Nkxy_u1XgSC/view" TargetMode="External"/><Relationship Id="rId7" Type="http://schemas.openxmlformats.org/officeDocument/2006/relationships/hyperlink" Target="https://drive.google.com/file/d/1P_Kxk5ftO2UASIBDcXz-1rW27E_6Xxt9/view" TargetMode="External"/><Relationship Id="rId8" Type="http://schemas.openxmlformats.org/officeDocument/2006/relationships/hyperlink" Target="https://drive.google.com/file/d/1IbfiD4SqAdCOIQfK8_4YSXcO8F30Mj7I/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t34JMTy0gxs"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XszZF7okKWI"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21191" t="0"/>
          <a:stretch/>
        </p:blipFill>
        <p:spPr>
          <a:xfrm>
            <a:off x="0" y="116700"/>
            <a:ext cx="9144000" cy="4204670"/>
          </a:xfrm>
          <a:prstGeom prst="rect">
            <a:avLst/>
          </a:prstGeom>
          <a:noFill/>
          <a:ln>
            <a:noFill/>
          </a:ln>
        </p:spPr>
      </p:pic>
      <p:pic>
        <p:nvPicPr>
          <p:cNvPr id="55" name="Google Shape;55;p13"/>
          <p:cNvPicPr preferRelativeResize="0"/>
          <p:nvPr/>
        </p:nvPicPr>
        <p:blipFill>
          <a:blip r:embed="rId4">
            <a:alphaModFix/>
          </a:blip>
          <a:stretch>
            <a:fillRect/>
          </a:stretch>
        </p:blipFill>
        <p:spPr>
          <a:xfrm>
            <a:off x="3139675" y="4398175"/>
            <a:ext cx="2957527" cy="745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07" name="Shape 107"/>
        <p:cNvGrpSpPr/>
        <p:nvPr/>
      </p:nvGrpSpPr>
      <p:grpSpPr>
        <a:xfrm>
          <a:off x="0" y="0"/>
          <a:ext cx="0" cy="0"/>
          <a:chOff x="0" y="0"/>
          <a:chExt cx="0" cy="0"/>
        </a:xfrm>
      </p:grpSpPr>
      <p:pic>
        <p:nvPicPr>
          <p:cNvPr id="108" name="Google Shape;108;p22"/>
          <p:cNvPicPr preferRelativeResize="0"/>
          <p:nvPr/>
        </p:nvPicPr>
        <p:blipFill>
          <a:blip r:embed="rId3">
            <a:alphaModFix/>
          </a:blip>
          <a:stretch>
            <a:fillRect/>
          </a:stretch>
        </p:blipFill>
        <p:spPr>
          <a:xfrm>
            <a:off x="832375" y="910600"/>
            <a:ext cx="3966700" cy="3496350"/>
          </a:xfrm>
          <a:prstGeom prst="rect">
            <a:avLst/>
          </a:prstGeom>
          <a:noFill/>
          <a:ln>
            <a:noFill/>
          </a:ln>
        </p:spPr>
      </p:pic>
      <p:sp>
        <p:nvSpPr>
          <p:cNvPr id="109" name="Google Shape;109;p22"/>
          <p:cNvSpPr txBox="1"/>
          <p:nvPr/>
        </p:nvSpPr>
        <p:spPr>
          <a:xfrm>
            <a:off x="2833200" y="108700"/>
            <a:ext cx="347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818E"/>
                </a:solidFill>
                <a:latin typeface="Bree Serif"/>
                <a:ea typeface="Bree Serif"/>
                <a:cs typeface="Bree Serif"/>
                <a:sym typeface="Bree Serif"/>
              </a:rPr>
              <a:t>Pronunciation Tips</a:t>
            </a:r>
            <a:endParaRPr sz="3000">
              <a:solidFill>
                <a:srgbClr val="45818E"/>
              </a:solidFill>
              <a:latin typeface="Bree Serif"/>
              <a:ea typeface="Bree Serif"/>
              <a:cs typeface="Bree Serif"/>
              <a:sym typeface="Bree Serif"/>
            </a:endParaRPr>
          </a:p>
        </p:txBody>
      </p:sp>
      <p:sp>
        <p:nvSpPr>
          <p:cNvPr id="110" name="Google Shape;110;p22"/>
          <p:cNvSpPr txBox="1"/>
          <p:nvPr/>
        </p:nvSpPr>
        <p:spPr>
          <a:xfrm>
            <a:off x="5620025" y="1420925"/>
            <a:ext cx="3000000" cy="20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A = </a:t>
            </a:r>
            <a:r>
              <a:rPr b="1" lang="en" sz="1800">
                <a:solidFill>
                  <a:srgbClr val="FF0000"/>
                </a:solidFill>
                <a:latin typeface="Calibri"/>
                <a:ea typeface="Calibri"/>
                <a:cs typeface="Calibri"/>
                <a:sym typeface="Calibri"/>
              </a:rPr>
              <a:t>A</a:t>
            </a:r>
            <a:r>
              <a:rPr lang="en" sz="1800">
                <a:solidFill>
                  <a:schemeClr val="dk1"/>
                </a:solidFill>
                <a:latin typeface="Calibri"/>
                <a:ea typeface="Calibri"/>
                <a:cs typeface="Calibri"/>
                <a:sym typeface="Calibri"/>
              </a:rPr>
              <a:t>yuda (Help)</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B = </a:t>
            </a:r>
            <a:r>
              <a:rPr b="1" lang="en" sz="1800">
                <a:solidFill>
                  <a:srgbClr val="FF0000"/>
                </a:solidFill>
                <a:latin typeface="Calibri"/>
                <a:ea typeface="Calibri"/>
                <a:cs typeface="Calibri"/>
                <a:sym typeface="Calibri"/>
              </a:rPr>
              <a:t>B</a:t>
            </a:r>
            <a:r>
              <a:rPr lang="en" sz="1800">
                <a:solidFill>
                  <a:schemeClr val="dk1"/>
                </a:solidFill>
                <a:latin typeface="Calibri"/>
                <a:ea typeface="Calibri"/>
                <a:cs typeface="Calibri"/>
                <a:sym typeface="Calibri"/>
              </a:rPr>
              <a:t>urro (donkey)</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C = </a:t>
            </a:r>
            <a:r>
              <a:rPr b="1" lang="en" sz="1800">
                <a:solidFill>
                  <a:srgbClr val="FF0000"/>
                </a:solidFill>
                <a:latin typeface="Calibri"/>
                <a:ea typeface="Calibri"/>
                <a:cs typeface="Calibri"/>
                <a:sym typeface="Calibri"/>
              </a:rPr>
              <a:t>Ce</a:t>
            </a:r>
            <a:r>
              <a:rPr lang="en" sz="1800">
                <a:solidFill>
                  <a:schemeClr val="dk1"/>
                </a:solidFill>
                <a:latin typeface="Calibri"/>
                <a:ea typeface="Calibri"/>
                <a:cs typeface="Calibri"/>
                <a:sym typeface="Calibri"/>
              </a:rPr>
              <a:t>ro (Zero)</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C = </a:t>
            </a:r>
            <a:r>
              <a:rPr b="1" lang="en" sz="1800">
                <a:solidFill>
                  <a:srgbClr val="FF0000"/>
                </a:solidFill>
                <a:latin typeface="Calibri"/>
                <a:ea typeface="Calibri"/>
                <a:cs typeface="Calibri"/>
                <a:sym typeface="Calibri"/>
              </a:rPr>
              <a:t>Ca</a:t>
            </a:r>
            <a:r>
              <a:rPr lang="en" sz="1800">
                <a:solidFill>
                  <a:schemeClr val="dk1"/>
                </a:solidFill>
                <a:latin typeface="Calibri"/>
                <a:ea typeface="Calibri"/>
                <a:cs typeface="Calibri"/>
                <a:sym typeface="Calibri"/>
              </a:rPr>
              <a:t>sa (house)</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D = </a:t>
            </a:r>
            <a:r>
              <a:rPr b="1" lang="en" sz="1800">
                <a:solidFill>
                  <a:srgbClr val="FF0000"/>
                </a:solidFill>
                <a:latin typeface="Calibri"/>
                <a:ea typeface="Calibri"/>
                <a:cs typeface="Calibri"/>
                <a:sym typeface="Calibri"/>
              </a:rPr>
              <a:t>d</a:t>
            </a:r>
            <a:r>
              <a:rPr lang="en" sz="1800">
                <a:solidFill>
                  <a:schemeClr val="dk1"/>
                </a:solidFill>
                <a:latin typeface="Calibri"/>
                <a:ea typeface="Calibri"/>
                <a:cs typeface="Calibri"/>
                <a:sym typeface="Calibri"/>
              </a:rPr>
              <a:t>ia (day)</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E = </a:t>
            </a:r>
            <a:r>
              <a:rPr b="1" lang="en" sz="1800">
                <a:solidFill>
                  <a:srgbClr val="FF0000"/>
                </a:solidFill>
                <a:latin typeface="Calibri"/>
                <a:ea typeface="Calibri"/>
                <a:cs typeface="Calibri"/>
                <a:sym typeface="Calibri"/>
              </a:rPr>
              <a:t>E</a:t>
            </a:r>
            <a:r>
              <a:rPr lang="en" sz="1800">
                <a:solidFill>
                  <a:schemeClr val="dk1"/>
                </a:solidFill>
                <a:latin typeface="Calibri"/>
                <a:ea typeface="Calibri"/>
                <a:cs typeface="Calibri"/>
                <a:sym typeface="Calibri"/>
              </a:rPr>
              <a:t>spañol (Spanish)</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14" name="Shape 114"/>
        <p:cNvGrpSpPr/>
        <p:nvPr/>
      </p:nvGrpSpPr>
      <p:grpSpPr>
        <a:xfrm>
          <a:off x="0" y="0"/>
          <a:ext cx="0" cy="0"/>
          <a:chOff x="0" y="0"/>
          <a:chExt cx="0" cy="0"/>
        </a:xfrm>
      </p:grpSpPr>
      <p:pic>
        <p:nvPicPr>
          <p:cNvPr id="115" name="Google Shape;115;p23"/>
          <p:cNvPicPr preferRelativeResize="0"/>
          <p:nvPr/>
        </p:nvPicPr>
        <p:blipFill>
          <a:blip r:embed="rId3">
            <a:alphaModFix/>
          </a:blip>
          <a:stretch>
            <a:fillRect/>
          </a:stretch>
        </p:blipFill>
        <p:spPr>
          <a:xfrm>
            <a:off x="540075" y="1351625"/>
            <a:ext cx="5523426" cy="3329351"/>
          </a:xfrm>
          <a:prstGeom prst="rect">
            <a:avLst/>
          </a:prstGeom>
          <a:noFill/>
          <a:ln>
            <a:noFill/>
          </a:ln>
        </p:spPr>
      </p:pic>
      <p:sp>
        <p:nvSpPr>
          <p:cNvPr id="116" name="Google Shape;116;p23"/>
          <p:cNvSpPr txBox="1"/>
          <p:nvPr/>
        </p:nvSpPr>
        <p:spPr>
          <a:xfrm>
            <a:off x="3784950" y="438450"/>
            <a:ext cx="1649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818E"/>
                </a:solidFill>
                <a:latin typeface="Bree Serif"/>
                <a:ea typeface="Bree Serif"/>
                <a:cs typeface="Bree Serif"/>
                <a:sym typeface="Bree Serif"/>
              </a:rPr>
              <a:t>Digraph</a:t>
            </a:r>
            <a:endParaRPr sz="3000">
              <a:solidFill>
                <a:srgbClr val="45818E"/>
              </a:solidFill>
              <a:latin typeface="Bree Serif"/>
              <a:ea typeface="Bree Serif"/>
              <a:cs typeface="Bree Serif"/>
              <a:sym typeface="Bree Serif"/>
            </a:endParaRPr>
          </a:p>
        </p:txBody>
      </p:sp>
      <p:sp>
        <p:nvSpPr>
          <p:cNvPr id="117" name="Google Shape;117;p23"/>
          <p:cNvSpPr txBox="1"/>
          <p:nvPr/>
        </p:nvSpPr>
        <p:spPr>
          <a:xfrm>
            <a:off x="6234400" y="1774350"/>
            <a:ext cx="2643000" cy="225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Ch ( che)  = </a:t>
            </a:r>
            <a:r>
              <a:rPr b="1" lang="en" sz="1800">
                <a:solidFill>
                  <a:srgbClr val="FF0000"/>
                </a:solidFill>
                <a:latin typeface="Calibri"/>
                <a:ea typeface="Calibri"/>
                <a:cs typeface="Calibri"/>
                <a:sym typeface="Calibri"/>
              </a:rPr>
              <a:t>ch</a:t>
            </a:r>
            <a:r>
              <a:rPr lang="en" sz="1800">
                <a:solidFill>
                  <a:schemeClr val="dk1"/>
                </a:solidFill>
                <a:latin typeface="Calibri"/>
                <a:ea typeface="Calibri"/>
                <a:cs typeface="Calibri"/>
                <a:sym typeface="Calibri"/>
              </a:rPr>
              <a:t>ao (bye)</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LL  ( elle) = </a:t>
            </a:r>
            <a:r>
              <a:rPr b="1" lang="en" sz="1800">
                <a:solidFill>
                  <a:srgbClr val="FF0000"/>
                </a:solidFill>
                <a:latin typeface="Calibri"/>
                <a:ea typeface="Calibri"/>
                <a:cs typeface="Calibri"/>
                <a:sym typeface="Calibri"/>
              </a:rPr>
              <a:t>ll</a:t>
            </a:r>
            <a:r>
              <a:rPr lang="en" sz="1800">
                <a:solidFill>
                  <a:schemeClr val="dk1"/>
                </a:solidFill>
                <a:latin typeface="Calibri"/>
                <a:ea typeface="Calibri"/>
                <a:cs typeface="Calibri"/>
                <a:sym typeface="Calibri"/>
              </a:rPr>
              <a:t>ave (key)</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rr (erre) = ca</a:t>
            </a:r>
            <a:r>
              <a:rPr b="1" lang="en" sz="1800">
                <a:solidFill>
                  <a:srgbClr val="FF0000"/>
                </a:solidFill>
                <a:latin typeface="Calibri"/>
                <a:ea typeface="Calibri"/>
                <a:cs typeface="Calibri"/>
                <a:sym typeface="Calibri"/>
              </a:rPr>
              <a:t>rr</a:t>
            </a:r>
            <a:r>
              <a:rPr lang="en" sz="1800">
                <a:solidFill>
                  <a:schemeClr val="dk1"/>
                </a:solidFill>
                <a:latin typeface="Calibri"/>
                <a:ea typeface="Calibri"/>
                <a:cs typeface="Calibri"/>
                <a:sym typeface="Calibri"/>
              </a:rPr>
              <a:t>o (car)</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Gu (geu) = </a:t>
            </a:r>
            <a:r>
              <a:rPr lang="en" sz="1800">
                <a:solidFill>
                  <a:srgbClr val="FF0000"/>
                </a:solidFill>
                <a:latin typeface="Calibri"/>
                <a:ea typeface="Calibri"/>
                <a:cs typeface="Calibri"/>
                <a:sym typeface="Calibri"/>
              </a:rPr>
              <a:t>g</a:t>
            </a:r>
            <a:r>
              <a:rPr b="1" lang="en" sz="1300">
                <a:solidFill>
                  <a:schemeClr val="dk1"/>
                </a:solidFill>
              </a:rPr>
              <a:t>u</a:t>
            </a:r>
            <a:r>
              <a:rPr lang="en" sz="1800">
                <a:solidFill>
                  <a:schemeClr val="dk1"/>
                </a:solidFill>
                <a:latin typeface="Calibri"/>
                <a:ea typeface="Calibri"/>
                <a:cs typeface="Calibri"/>
                <a:sym typeface="Calibri"/>
              </a:rPr>
              <a:t>star (like)</a:t>
            </a:r>
            <a:endParaRPr sz="1800">
              <a:solidFill>
                <a:schemeClr val="dk1"/>
              </a:solidFill>
              <a:latin typeface="Calibri"/>
              <a:ea typeface="Calibri"/>
              <a:cs typeface="Calibri"/>
              <a:sym typeface="Calibri"/>
            </a:endParaRPr>
          </a:p>
          <a:p>
            <a:pPr indent="0" lvl="0" marL="0" rtl="0" algn="l">
              <a:lnSpc>
                <a:spcPct val="185454"/>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Qu (ku) = </a:t>
            </a:r>
            <a:r>
              <a:rPr b="1" lang="en" sz="1800">
                <a:solidFill>
                  <a:srgbClr val="FF0000"/>
                </a:solidFill>
                <a:latin typeface="Calibri"/>
                <a:ea typeface="Calibri"/>
                <a:cs typeface="Calibri"/>
                <a:sym typeface="Calibri"/>
              </a:rPr>
              <a:t>qu</a:t>
            </a:r>
            <a:r>
              <a:rPr lang="en" sz="1800">
                <a:solidFill>
                  <a:schemeClr val="dk1"/>
                </a:solidFill>
                <a:latin typeface="Calibri"/>
                <a:ea typeface="Calibri"/>
                <a:cs typeface="Calibri"/>
                <a:sym typeface="Calibri"/>
              </a:rPr>
              <a:t>eso (cheese)</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420">
                <a:solidFill>
                  <a:srgbClr val="45818E"/>
                </a:solidFill>
                <a:latin typeface="Bree Serif"/>
                <a:ea typeface="Bree Serif"/>
                <a:cs typeface="Bree Serif"/>
                <a:sym typeface="Bree Serif"/>
              </a:rPr>
              <a:t>Vocab Lists </a:t>
            </a:r>
            <a:endParaRPr sz="3420">
              <a:solidFill>
                <a:srgbClr val="45818E"/>
              </a:solidFill>
              <a:latin typeface="Bree Serif"/>
              <a:ea typeface="Bree Serif"/>
              <a:cs typeface="Bree Serif"/>
              <a:sym typeface="Bree Serif"/>
            </a:endParaRPr>
          </a:p>
        </p:txBody>
      </p:sp>
      <p:sp>
        <p:nvSpPr>
          <p:cNvPr id="123" name="Google Shape;123;p24"/>
          <p:cNvSpPr txBox="1"/>
          <p:nvPr>
            <p:ph idx="1" type="body"/>
          </p:nvPr>
        </p:nvSpPr>
        <p:spPr>
          <a:xfrm>
            <a:off x="311700" y="1381075"/>
            <a:ext cx="8520600" cy="34164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u="sng">
                <a:solidFill>
                  <a:schemeClr val="hlink"/>
                </a:solidFill>
                <a:hlinkClick r:id="rId3"/>
              </a:rPr>
              <a:t>Session 1: Welcome &amp; Customer Service</a:t>
            </a:r>
            <a:endParaRPr sz="2500"/>
          </a:p>
          <a:p>
            <a:pPr indent="-387350" lvl="0" marL="457200" rtl="0" algn="l">
              <a:spcBef>
                <a:spcPts val="0"/>
              </a:spcBef>
              <a:spcAft>
                <a:spcPts val="0"/>
              </a:spcAft>
              <a:buSzPts val="2500"/>
              <a:buChar char="●"/>
            </a:pPr>
            <a:r>
              <a:rPr lang="en" sz="2500" u="sng">
                <a:solidFill>
                  <a:schemeClr val="hlink"/>
                </a:solidFill>
                <a:hlinkClick r:id="rId4"/>
              </a:rPr>
              <a:t>Session 2: Circulation</a:t>
            </a:r>
            <a:endParaRPr sz="2500"/>
          </a:p>
          <a:p>
            <a:pPr indent="-387350" lvl="0" marL="457200" rtl="0" algn="l">
              <a:spcBef>
                <a:spcPts val="0"/>
              </a:spcBef>
              <a:spcAft>
                <a:spcPts val="0"/>
              </a:spcAft>
              <a:buSzPts val="2500"/>
              <a:buChar char="●"/>
            </a:pPr>
            <a:r>
              <a:rPr lang="en" sz="2500" u="sng">
                <a:solidFill>
                  <a:schemeClr val="hlink"/>
                </a:solidFill>
                <a:hlinkClick r:id="rId5"/>
              </a:rPr>
              <a:t>Session 3: Library Cards and Simple Documents</a:t>
            </a:r>
            <a:endParaRPr sz="2500"/>
          </a:p>
          <a:p>
            <a:pPr indent="-387350" lvl="0" marL="457200" rtl="0" algn="l">
              <a:spcBef>
                <a:spcPts val="0"/>
              </a:spcBef>
              <a:spcAft>
                <a:spcPts val="0"/>
              </a:spcAft>
              <a:buSzPts val="2500"/>
              <a:buChar char="●"/>
            </a:pPr>
            <a:r>
              <a:rPr lang="en" sz="2500" u="sng">
                <a:solidFill>
                  <a:schemeClr val="hlink"/>
                </a:solidFill>
                <a:hlinkClick r:id="rId6"/>
              </a:rPr>
              <a:t>Session 4: Programs &amp; Events</a:t>
            </a:r>
            <a:endParaRPr sz="2500"/>
          </a:p>
          <a:p>
            <a:pPr indent="-387350" lvl="0" marL="457200" rtl="0" algn="l">
              <a:spcBef>
                <a:spcPts val="0"/>
              </a:spcBef>
              <a:spcAft>
                <a:spcPts val="0"/>
              </a:spcAft>
              <a:buSzPts val="2500"/>
              <a:buChar char="●"/>
            </a:pPr>
            <a:r>
              <a:rPr lang="en" sz="2500" u="sng">
                <a:solidFill>
                  <a:schemeClr val="hlink"/>
                </a:solidFill>
                <a:hlinkClick r:id="rId7"/>
              </a:rPr>
              <a:t>Session 5: Reference</a:t>
            </a:r>
            <a:endParaRPr sz="2500"/>
          </a:p>
          <a:p>
            <a:pPr indent="-387350" lvl="0" marL="457200" rtl="0" algn="l">
              <a:spcBef>
                <a:spcPts val="0"/>
              </a:spcBef>
              <a:spcAft>
                <a:spcPts val="0"/>
              </a:spcAft>
              <a:buSzPts val="2500"/>
              <a:buChar char="●"/>
            </a:pPr>
            <a:r>
              <a:rPr lang="en" sz="2500" u="sng">
                <a:solidFill>
                  <a:schemeClr val="hlink"/>
                </a:solidFill>
                <a:hlinkClick r:id="rId8"/>
              </a:rPr>
              <a:t>Session 6: Technology </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5"/>
          <p:cNvPicPr preferRelativeResize="0"/>
          <p:nvPr/>
        </p:nvPicPr>
        <p:blipFill>
          <a:blip r:embed="rId3">
            <a:alphaModFix/>
          </a:blip>
          <a:stretch>
            <a:fillRect/>
          </a:stretch>
        </p:blipFill>
        <p:spPr>
          <a:xfrm>
            <a:off x="805625" y="152400"/>
            <a:ext cx="7258052"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620">
                <a:solidFill>
                  <a:srgbClr val="45818E"/>
                </a:solidFill>
                <a:latin typeface="Bree Serif"/>
                <a:ea typeface="Bree Serif"/>
                <a:cs typeface="Bree Serif"/>
                <a:sym typeface="Bree Serif"/>
              </a:rPr>
              <a:t>Questions? </a:t>
            </a:r>
            <a:endParaRPr sz="3620">
              <a:solidFill>
                <a:srgbClr val="45818E"/>
              </a:solidFill>
              <a:latin typeface="Bree Serif"/>
              <a:ea typeface="Bree Serif"/>
              <a:cs typeface="Bree Serif"/>
              <a:sym typeface="Bree Serif"/>
            </a:endParaRPr>
          </a:p>
        </p:txBody>
      </p:sp>
      <p:pic>
        <p:nvPicPr>
          <p:cNvPr descr="Free Images : hand, person, girl, woman, thoughtful, decision ..." id="134" name="Google Shape;134;p26"/>
          <p:cNvPicPr preferRelativeResize="0"/>
          <p:nvPr/>
        </p:nvPicPr>
        <p:blipFill>
          <a:blip r:embed="rId3">
            <a:alphaModFix/>
          </a:blip>
          <a:stretch>
            <a:fillRect/>
          </a:stretch>
        </p:blipFill>
        <p:spPr>
          <a:xfrm>
            <a:off x="2358150" y="1387100"/>
            <a:ext cx="4757474" cy="35698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138" name="Shape 138"/>
        <p:cNvGrpSpPr/>
        <p:nvPr/>
      </p:nvGrpSpPr>
      <p:grpSpPr>
        <a:xfrm>
          <a:off x="0" y="0"/>
          <a:ext cx="0" cy="0"/>
          <a:chOff x="0" y="0"/>
          <a:chExt cx="0" cy="0"/>
        </a:xfrm>
      </p:grpSpPr>
      <p:sp>
        <p:nvSpPr>
          <p:cNvPr id="139" name="Google Shape;139;p27"/>
          <p:cNvSpPr txBox="1"/>
          <p:nvPr/>
        </p:nvSpPr>
        <p:spPr>
          <a:xfrm>
            <a:off x="436250" y="1409775"/>
            <a:ext cx="8118300" cy="225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will demonstrate first, and then you will break into pairs to work with your partner in breakout rooms</a:t>
            </a:r>
            <a:r>
              <a:rPr lang="en" sz="18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will come together and share after</a:t>
            </a:r>
            <a:endParaRPr sz="2400">
              <a:solidFill>
                <a:schemeClr val="dk1"/>
              </a:solidFill>
              <a:latin typeface="Calibri"/>
              <a:ea typeface="Calibri"/>
              <a:cs typeface="Calibri"/>
              <a:sym typeface="Calibri"/>
            </a:endParaRPr>
          </a:p>
        </p:txBody>
      </p:sp>
      <p:sp>
        <p:nvSpPr>
          <p:cNvPr id="140" name="Google Shape;140;p27"/>
          <p:cNvSpPr txBox="1"/>
          <p:nvPr/>
        </p:nvSpPr>
        <p:spPr>
          <a:xfrm>
            <a:off x="735950" y="382650"/>
            <a:ext cx="7382100" cy="111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u="sng">
                <a:solidFill>
                  <a:srgbClr val="45818E"/>
                </a:solidFill>
                <a:latin typeface="Bree Serif"/>
                <a:ea typeface="Bree Serif"/>
                <a:cs typeface="Bree Serif"/>
                <a:sym typeface="Bree Serif"/>
              </a:rPr>
              <a:t>Practice: Role-Playing</a:t>
            </a:r>
            <a:endParaRPr sz="3500" u="sng">
              <a:solidFill>
                <a:srgbClr val="45818E"/>
              </a:solidFill>
              <a:latin typeface="Bree Serif"/>
              <a:ea typeface="Bree Serif"/>
              <a:cs typeface="Bree Serif"/>
              <a:sym typeface="Bree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144" name="Shape 144"/>
        <p:cNvGrpSpPr/>
        <p:nvPr/>
      </p:nvGrpSpPr>
      <p:grpSpPr>
        <a:xfrm>
          <a:off x="0" y="0"/>
          <a:ext cx="0" cy="0"/>
          <a:chOff x="0" y="0"/>
          <a:chExt cx="0" cy="0"/>
        </a:xfrm>
      </p:grpSpPr>
      <p:sp>
        <p:nvSpPr>
          <p:cNvPr id="145" name="Google Shape;145;p28"/>
          <p:cNvSpPr txBox="1"/>
          <p:nvPr/>
        </p:nvSpPr>
        <p:spPr>
          <a:xfrm>
            <a:off x="855000" y="460500"/>
            <a:ext cx="7434000" cy="422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800">
                <a:solidFill>
                  <a:schemeClr val="accent5"/>
                </a:solidFill>
                <a:latin typeface="Bree Serif"/>
                <a:ea typeface="Bree Serif"/>
                <a:cs typeface="Bree Serif"/>
                <a:sym typeface="Bree Serif"/>
              </a:rPr>
              <a:t>Example Conversation:</a:t>
            </a:r>
            <a:endParaRPr b="1" sz="1800">
              <a:solidFill>
                <a:schemeClr val="accent5"/>
              </a:solidFill>
              <a:latin typeface="Bree Serif"/>
              <a:ea typeface="Bree Serif"/>
              <a:cs typeface="Bree Serif"/>
              <a:sym typeface="Bree Serif"/>
            </a:endParaRPr>
          </a:p>
          <a:p>
            <a:pPr indent="0" lvl="0" marL="0" rtl="0" algn="l">
              <a:lnSpc>
                <a:spcPct val="115000"/>
              </a:lnSpc>
              <a:spcBef>
                <a:spcPts val="1200"/>
              </a:spcBef>
              <a:spcAft>
                <a:spcPts val="0"/>
              </a:spcAft>
              <a:buNone/>
            </a:pPr>
            <a:r>
              <a:rPr b="1" lang="en" sz="1800">
                <a:solidFill>
                  <a:schemeClr val="dk1"/>
                </a:solidFill>
              </a:rPr>
              <a:t>Library worker:  -</a:t>
            </a:r>
            <a:r>
              <a:rPr lang="en" sz="1800">
                <a:solidFill>
                  <a:schemeClr val="dk1"/>
                </a:solidFill>
              </a:rPr>
              <a:t>Good Morning</a:t>
            </a:r>
            <a:endParaRPr sz="1800">
              <a:solidFill>
                <a:schemeClr val="dk1"/>
              </a:solidFill>
            </a:endParaRPr>
          </a:p>
          <a:p>
            <a:pPr indent="0" lvl="0" marL="0" rtl="0" algn="l">
              <a:lnSpc>
                <a:spcPct val="115000"/>
              </a:lnSpc>
              <a:spcBef>
                <a:spcPts val="1200"/>
              </a:spcBef>
              <a:spcAft>
                <a:spcPts val="0"/>
              </a:spcAft>
              <a:buNone/>
            </a:pPr>
            <a:r>
              <a:rPr b="1" lang="en" sz="1800">
                <a:solidFill>
                  <a:schemeClr val="dk1"/>
                </a:solidFill>
              </a:rPr>
              <a:t>Patron: -</a:t>
            </a:r>
            <a:r>
              <a:rPr lang="en" sz="1800">
                <a:solidFill>
                  <a:schemeClr val="dk1"/>
                </a:solidFill>
              </a:rPr>
              <a:t>Buenos días</a:t>
            </a:r>
            <a:endParaRPr sz="1800">
              <a:solidFill>
                <a:schemeClr val="dk1"/>
              </a:solidFill>
            </a:endParaRPr>
          </a:p>
          <a:p>
            <a:pPr indent="0" lvl="0" marL="0" rtl="0" algn="l">
              <a:lnSpc>
                <a:spcPct val="115000"/>
              </a:lnSpc>
              <a:spcBef>
                <a:spcPts val="1200"/>
              </a:spcBef>
              <a:spcAft>
                <a:spcPts val="0"/>
              </a:spcAft>
              <a:buNone/>
            </a:pPr>
            <a:r>
              <a:rPr b="1" lang="en" sz="1800">
                <a:solidFill>
                  <a:schemeClr val="dk1"/>
                </a:solidFill>
              </a:rPr>
              <a:t>Library worker:  -</a:t>
            </a:r>
            <a:r>
              <a:rPr lang="en" sz="1800">
                <a:solidFill>
                  <a:schemeClr val="dk1"/>
                </a:solidFill>
              </a:rPr>
              <a:t>¿Habla inglés?</a:t>
            </a:r>
            <a:endParaRPr sz="1800">
              <a:solidFill>
                <a:schemeClr val="dk1"/>
              </a:solidFill>
            </a:endParaRPr>
          </a:p>
          <a:p>
            <a:pPr indent="0" lvl="0" marL="0" rtl="0" algn="l">
              <a:lnSpc>
                <a:spcPct val="115000"/>
              </a:lnSpc>
              <a:spcBef>
                <a:spcPts val="1200"/>
              </a:spcBef>
              <a:spcAft>
                <a:spcPts val="0"/>
              </a:spcAft>
              <a:buNone/>
            </a:pPr>
            <a:r>
              <a:rPr b="1" lang="en" sz="1800">
                <a:solidFill>
                  <a:schemeClr val="dk1"/>
                </a:solidFill>
              </a:rPr>
              <a:t>Patron: - </a:t>
            </a:r>
            <a:r>
              <a:rPr lang="en" sz="1800">
                <a:solidFill>
                  <a:schemeClr val="dk1"/>
                </a:solidFill>
              </a:rPr>
              <a:t>Lo siento. No hablo inglés.</a:t>
            </a:r>
            <a:endParaRPr sz="1800">
              <a:solidFill>
                <a:schemeClr val="dk1"/>
              </a:solidFill>
            </a:endParaRPr>
          </a:p>
          <a:p>
            <a:pPr indent="0" lvl="0" marL="0" rtl="0" algn="l">
              <a:lnSpc>
                <a:spcPct val="115000"/>
              </a:lnSpc>
              <a:spcBef>
                <a:spcPts val="1200"/>
              </a:spcBef>
              <a:spcAft>
                <a:spcPts val="0"/>
              </a:spcAft>
              <a:buNone/>
            </a:pPr>
            <a:r>
              <a:rPr b="1" lang="en" sz="1800">
                <a:solidFill>
                  <a:schemeClr val="dk1"/>
                </a:solidFill>
              </a:rPr>
              <a:t>Library worker:  </a:t>
            </a:r>
            <a:r>
              <a:rPr lang="en" sz="1800">
                <a:solidFill>
                  <a:schemeClr val="dk1"/>
                </a:solidFill>
              </a:rPr>
              <a:t>Hablo solo un poco de español. </a:t>
            </a:r>
            <a:endParaRPr sz="1800">
              <a:solidFill>
                <a:schemeClr val="dk1"/>
              </a:solidFill>
            </a:endParaRPr>
          </a:p>
          <a:p>
            <a:pPr indent="-342900" lvl="0" marL="457200" rtl="0" algn="l">
              <a:lnSpc>
                <a:spcPct val="107916"/>
              </a:lnSpc>
              <a:spcBef>
                <a:spcPts val="1200"/>
              </a:spcBef>
              <a:spcAft>
                <a:spcPts val="0"/>
              </a:spcAft>
              <a:buClr>
                <a:schemeClr val="dk1"/>
              </a:buClr>
              <a:buSzPts val="1800"/>
              <a:buChar char="-"/>
            </a:pPr>
            <a:r>
              <a:rPr lang="en" sz="1800">
                <a:solidFill>
                  <a:schemeClr val="dk1"/>
                </a:solidFill>
              </a:rPr>
              <a:t>Más despacio, por favor.</a:t>
            </a:r>
            <a:endParaRPr sz="1800">
              <a:solidFill>
                <a:schemeClr val="dk1"/>
              </a:solidFill>
            </a:endParaRPr>
          </a:p>
          <a:p>
            <a:pPr indent="0" lvl="0" marL="0" rtl="0" algn="l">
              <a:lnSpc>
                <a:spcPct val="115000"/>
              </a:lnSpc>
              <a:spcBef>
                <a:spcPts val="1200"/>
              </a:spcBef>
              <a:spcAft>
                <a:spcPts val="0"/>
              </a:spcAft>
              <a:buNone/>
            </a:pPr>
            <a:r>
              <a:rPr b="1" lang="en" sz="1800">
                <a:solidFill>
                  <a:schemeClr val="dk1"/>
                </a:solidFill>
              </a:rPr>
              <a:t>Patron: </a:t>
            </a:r>
            <a:r>
              <a:rPr lang="en" sz="1800">
                <a:solidFill>
                  <a:schemeClr val="dk1"/>
                </a:solidFill>
              </a:rPr>
              <a:t>Gracias!</a:t>
            </a:r>
            <a:endParaRPr sz="1800">
              <a:solidFill>
                <a:schemeClr val="dk1"/>
              </a:solidFill>
            </a:endParaRPr>
          </a:p>
          <a:p>
            <a:pPr indent="0" lvl="0" marL="0" rtl="0" algn="l">
              <a:lnSpc>
                <a:spcPct val="115000"/>
              </a:lnSpc>
              <a:spcBef>
                <a:spcPts val="1200"/>
              </a:spcBef>
              <a:spcAft>
                <a:spcPts val="1200"/>
              </a:spcAft>
              <a:buNone/>
            </a:pPr>
            <a:r>
              <a:rPr lang="en" sz="1800">
                <a:solidFill>
                  <a:schemeClr val="dk1"/>
                </a:solidFill>
              </a:rPr>
              <a:t>-        El baño </a:t>
            </a:r>
            <a:r>
              <a:rPr lang="en" sz="1800">
                <a:solidFill>
                  <a:schemeClr val="dk1"/>
                </a:solidFill>
              </a:rPr>
              <a:t>por favor</a:t>
            </a:r>
            <a:r>
              <a:rPr lang="en" sz="1800">
                <a:solidFill>
                  <a:schemeClr val="dk1"/>
                </a:solidFill>
              </a:rPr>
              <a:t> </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149" name="Shape 149"/>
        <p:cNvGrpSpPr/>
        <p:nvPr/>
      </p:nvGrpSpPr>
      <p:grpSpPr>
        <a:xfrm>
          <a:off x="0" y="0"/>
          <a:ext cx="0" cy="0"/>
          <a:chOff x="0" y="0"/>
          <a:chExt cx="0" cy="0"/>
        </a:xfrm>
      </p:grpSpPr>
      <p:pic>
        <p:nvPicPr>
          <p:cNvPr descr="In this touching Modern Family scene, Jay (Ed O’Neill) tries to learn Spanish after Gloria (Sofía Vergara) tells him she wants to speak in her native tongue in her own home.&#10;Stream all seasons of Modern Family now on Hulu!&#10;&#10;ABOUT MODERN FAMILY&#10;Today's American families come in all shapes and sizes. The cookie cutter mold of man + wife + 2.5 kids is a thing of the past, as it becomes quickly apparent in the bird's eye view of ABC's half-hour comedy, which takes an honest and often hilarious look at the composition and complexity of modern family life.&#10;&#10;SUBSCRIBE TO HULU’S YOUTUBE CHANNEL&#10;Click the link to subscribe to our channel for the latest shows &amp; updates: http://www.youtube.com/hulu?sub_confirmation=1&#10;&#10;START YOUR FREE TRIAL &#10;http://hulu.com/start &#10;&#10;FOLLOW US ON SOCIAL&#10;Instagram: https://www.instagram.com/hulu/ &#10;Twitter: https://twitter.com/hulu&#10;Facebook: https://www.facebook.com/hulu&#10;&#10;ABOUT HULU&#10;Hulu is the leading all-in-one premium streaming service that offers an expansive slate of live and on-demand entertainment, both in and outside the home. Hulu is the only on-demand platform that provides access to a library of both hit TV Series/Films and award-winning Hulu Originals like Only Murders In The Building, The Handmaid’s Tale, The Kardashians, and more! Visit Hulu.com to subscribe now.&#10;&#10;#hulu #disney #ModernFamily &#10;&#10;Jay Learns Spanish For Gloria | Modern Family | Hulu&#10;https://youtu.be/t34JMTy0gxs" id="150" name="Google Shape;150;p29" title="Jay Learns Spanish For Gloria | Modern Family | Hulu">
            <a:hlinkClick r:id="rId3"/>
          </p:cNvPr>
          <p:cNvPicPr preferRelativeResize="0"/>
          <p:nvPr/>
        </p:nvPicPr>
        <p:blipFill>
          <a:blip r:embed="rId4">
            <a:alphaModFix/>
          </a:blip>
          <a:stretch>
            <a:fillRect/>
          </a:stretch>
        </p:blipFill>
        <p:spPr>
          <a:xfrm>
            <a:off x="1251300" y="568925"/>
            <a:ext cx="6797175" cy="382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304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5120">
                <a:solidFill>
                  <a:srgbClr val="45818E"/>
                </a:solidFill>
                <a:latin typeface="Bree Serif"/>
                <a:ea typeface="Bree Serif"/>
                <a:cs typeface="Bree Serif"/>
                <a:sym typeface="Bree Serif"/>
              </a:rPr>
              <a:t>Meet Our Facilitators</a:t>
            </a:r>
            <a:endParaRPr sz="5120">
              <a:solidFill>
                <a:srgbClr val="45818E"/>
              </a:solidFill>
              <a:latin typeface="Bree Serif"/>
              <a:ea typeface="Bree Serif"/>
              <a:cs typeface="Bree Serif"/>
              <a:sym typeface="Bree Serif"/>
            </a:endParaRPr>
          </a:p>
        </p:txBody>
      </p:sp>
      <p:sp>
        <p:nvSpPr>
          <p:cNvPr id="61" name="Google Shape;61;p14"/>
          <p:cNvSpPr txBox="1"/>
          <p:nvPr/>
        </p:nvSpPr>
        <p:spPr>
          <a:xfrm>
            <a:off x="664375" y="1210875"/>
            <a:ext cx="7661700" cy="3246900"/>
          </a:xfrm>
          <a:prstGeom prst="rect">
            <a:avLst/>
          </a:prstGeom>
          <a:noFill/>
          <a:ln>
            <a:noFill/>
          </a:ln>
        </p:spPr>
        <p:txBody>
          <a:bodyPr anchorCtr="0" anchor="t" bIns="91425" lIns="91425" spcFirstLastPara="1" rIns="91425" wrap="square" tIns="91425">
            <a:noAutofit/>
          </a:bodyPr>
          <a:lstStyle/>
          <a:p>
            <a:pPr indent="-444500" lvl="0" marL="457200" rtl="0" algn="l">
              <a:spcBef>
                <a:spcPts val="0"/>
              </a:spcBef>
              <a:spcAft>
                <a:spcPts val="0"/>
              </a:spcAft>
              <a:buClr>
                <a:schemeClr val="dk2"/>
              </a:buClr>
              <a:buSzPts val="3400"/>
              <a:buChar char="●"/>
            </a:pPr>
            <a:r>
              <a:rPr lang="en" sz="3400">
                <a:solidFill>
                  <a:schemeClr val="dk2"/>
                </a:solidFill>
              </a:rPr>
              <a:t>Yesenia Lopez</a:t>
            </a:r>
            <a:endParaRPr sz="3400">
              <a:solidFill>
                <a:schemeClr val="dk2"/>
              </a:solidFill>
            </a:endParaRPr>
          </a:p>
          <a:p>
            <a:pPr indent="-444500" lvl="0" marL="457200" rtl="0" algn="l">
              <a:spcBef>
                <a:spcPts val="0"/>
              </a:spcBef>
              <a:spcAft>
                <a:spcPts val="0"/>
              </a:spcAft>
              <a:buClr>
                <a:schemeClr val="dk2"/>
              </a:buClr>
              <a:buSzPts val="3400"/>
              <a:buChar char="●"/>
            </a:pPr>
            <a:r>
              <a:rPr lang="en" sz="3400">
                <a:solidFill>
                  <a:schemeClr val="dk2"/>
                </a:solidFill>
              </a:rPr>
              <a:t>Luisa Martucci</a:t>
            </a:r>
            <a:endParaRPr sz="3400">
              <a:solidFill>
                <a:schemeClr val="dk2"/>
              </a:solidFill>
            </a:endParaRPr>
          </a:p>
          <a:p>
            <a:pPr indent="-444500" lvl="0" marL="457200" rtl="0" algn="l">
              <a:spcBef>
                <a:spcPts val="0"/>
              </a:spcBef>
              <a:spcAft>
                <a:spcPts val="0"/>
              </a:spcAft>
              <a:buClr>
                <a:schemeClr val="dk2"/>
              </a:buClr>
              <a:buSzPts val="3400"/>
              <a:buChar char="●"/>
            </a:pPr>
            <a:r>
              <a:rPr lang="en" sz="3400">
                <a:solidFill>
                  <a:schemeClr val="dk2"/>
                </a:solidFill>
              </a:rPr>
              <a:t>Nelida Vazquez</a:t>
            </a:r>
            <a:endParaRPr sz="34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ts val="891"/>
              <a:buFont typeface="Arial"/>
              <a:buNone/>
            </a:pPr>
            <a:r>
              <a:rPr lang="en" sz="5120">
                <a:solidFill>
                  <a:srgbClr val="45818E"/>
                </a:solidFill>
                <a:latin typeface="Bree Serif"/>
                <a:ea typeface="Bree Serif"/>
                <a:cs typeface="Bree Serif"/>
                <a:sym typeface="Bree Serif"/>
              </a:rPr>
              <a:t>What we won’t learn here:</a:t>
            </a:r>
            <a:endParaRPr sz="5120">
              <a:solidFill>
                <a:srgbClr val="45818E"/>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67" name="Google Shape;67;p15"/>
          <p:cNvSpPr txBox="1"/>
          <p:nvPr>
            <p:ph idx="1" type="body"/>
          </p:nvPr>
        </p:nvSpPr>
        <p:spPr>
          <a:xfrm>
            <a:off x="510100" y="1435175"/>
            <a:ext cx="7874100" cy="3108900"/>
          </a:xfrm>
          <a:prstGeom prst="rect">
            <a:avLst/>
          </a:prstGeom>
        </p:spPr>
        <p:txBody>
          <a:bodyPr anchorCtr="0" anchor="t" bIns="91425" lIns="91425" spcFirstLastPara="1" rIns="91425" wrap="square" tIns="91425">
            <a:normAutofit/>
          </a:bodyPr>
          <a:lstStyle/>
          <a:p>
            <a:pPr indent="-400050" lvl="0" marL="457200" rtl="0" algn="l">
              <a:spcBef>
                <a:spcPts val="0"/>
              </a:spcBef>
              <a:spcAft>
                <a:spcPts val="0"/>
              </a:spcAft>
              <a:buSzPts val="2700"/>
              <a:buChar char="●"/>
            </a:pPr>
            <a:r>
              <a:rPr lang="en" sz="2700"/>
              <a:t>Complex Grammar</a:t>
            </a:r>
            <a:endParaRPr sz="2700"/>
          </a:p>
          <a:p>
            <a:pPr indent="-400050" lvl="0" marL="457200" rtl="0" algn="l">
              <a:spcBef>
                <a:spcPts val="0"/>
              </a:spcBef>
              <a:spcAft>
                <a:spcPts val="0"/>
              </a:spcAft>
              <a:buSzPts val="2700"/>
              <a:buChar char="●"/>
            </a:pPr>
            <a:r>
              <a:rPr lang="en" sz="2700"/>
              <a:t>Advanced</a:t>
            </a:r>
            <a:r>
              <a:rPr lang="en" sz="2700"/>
              <a:t> </a:t>
            </a:r>
            <a:r>
              <a:rPr lang="en" sz="2700"/>
              <a:t>Vocabulary</a:t>
            </a:r>
            <a:r>
              <a:rPr lang="en" sz="2700"/>
              <a:t>  </a:t>
            </a:r>
            <a:endParaRPr sz="2700"/>
          </a:p>
          <a:p>
            <a:pPr indent="-400050" lvl="0" marL="457200" rtl="0" algn="l">
              <a:spcBef>
                <a:spcPts val="0"/>
              </a:spcBef>
              <a:spcAft>
                <a:spcPts val="0"/>
              </a:spcAft>
              <a:buSzPts val="2700"/>
              <a:buChar char="●"/>
            </a:pPr>
            <a:r>
              <a:rPr lang="en" sz="2700"/>
              <a:t>Fluent conversation skills</a:t>
            </a:r>
            <a:endParaRPr sz="2700"/>
          </a:p>
          <a:p>
            <a:pPr indent="-400050" lvl="0" marL="457200" rtl="0" algn="l">
              <a:spcBef>
                <a:spcPts val="0"/>
              </a:spcBef>
              <a:spcAft>
                <a:spcPts val="0"/>
              </a:spcAft>
              <a:buSzPts val="2700"/>
              <a:buChar char="●"/>
            </a:pPr>
            <a:r>
              <a:rPr lang="en" sz="2700"/>
              <a:t>Every colloquial expression for every dialect of Spanish</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ts val="990"/>
              <a:buFont typeface="Arial"/>
              <a:buNone/>
            </a:pPr>
            <a:r>
              <a:rPr lang="en" sz="5120">
                <a:solidFill>
                  <a:srgbClr val="45818E"/>
                </a:solidFill>
                <a:latin typeface="Bree Serif"/>
                <a:ea typeface="Bree Serif"/>
                <a:cs typeface="Bree Serif"/>
                <a:sym typeface="Bree Serif"/>
              </a:rPr>
              <a:t>What we will learn here:</a:t>
            </a:r>
            <a:endParaRPr sz="5120">
              <a:solidFill>
                <a:srgbClr val="45818E"/>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73" name="Google Shape;73;p16"/>
          <p:cNvSpPr txBox="1"/>
          <p:nvPr>
            <p:ph idx="1" type="body"/>
          </p:nvPr>
        </p:nvSpPr>
        <p:spPr>
          <a:xfrm>
            <a:off x="311700" y="1314800"/>
            <a:ext cx="8520600" cy="34164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Basic </a:t>
            </a:r>
            <a:r>
              <a:rPr lang="en" sz="2500"/>
              <a:t>conversational</a:t>
            </a:r>
            <a:r>
              <a:rPr lang="en" sz="2500"/>
              <a:t> phrases</a:t>
            </a:r>
            <a:endParaRPr sz="2500"/>
          </a:p>
          <a:p>
            <a:pPr indent="-387350" lvl="0" marL="457200" rtl="0" algn="l">
              <a:spcBef>
                <a:spcPts val="0"/>
              </a:spcBef>
              <a:spcAft>
                <a:spcPts val="0"/>
              </a:spcAft>
              <a:buSzPts val="2500"/>
              <a:buChar char="●"/>
            </a:pPr>
            <a:r>
              <a:rPr lang="en" sz="2500"/>
              <a:t>Essential</a:t>
            </a:r>
            <a:r>
              <a:rPr lang="en" sz="2500"/>
              <a:t> Grammar for everyday situations</a:t>
            </a:r>
            <a:endParaRPr sz="2500"/>
          </a:p>
          <a:p>
            <a:pPr indent="-387350" lvl="0" marL="457200" rtl="0" algn="l">
              <a:spcBef>
                <a:spcPts val="0"/>
              </a:spcBef>
              <a:spcAft>
                <a:spcPts val="0"/>
              </a:spcAft>
              <a:buSzPts val="2500"/>
              <a:buChar char="●"/>
            </a:pPr>
            <a:r>
              <a:rPr lang="en" sz="2500"/>
              <a:t>Variations in </a:t>
            </a:r>
            <a:r>
              <a:rPr lang="en" sz="2500"/>
              <a:t>pronunciation</a:t>
            </a:r>
            <a:r>
              <a:rPr lang="en" sz="2500"/>
              <a:t> or slang used in differents spanish-speaking countries.</a:t>
            </a:r>
            <a:endParaRPr sz="2500"/>
          </a:p>
          <a:p>
            <a:pPr indent="-387350" lvl="0" marL="457200" rtl="0" algn="l">
              <a:spcBef>
                <a:spcPts val="0"/>
              </a:spcBef>
              <a:spcAft>
                <a:spcPts val="0"/>
              </a:spcAft>
              <a:buSzPts val="2500"/>
              <a:buChar char="●"/>
            </a:pPr>
            <a:r>
              <a:rPr lang="en" sz="2500"/>
              <a:t>Cultural insights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ts val="990"/>
              <a:buFont typeface="Arial"/>
              <a:buNone/>
            </a:pPr>
            <a:r>
              <a:rPr lang="en" sz="4564">
                <a:solidFill>
                  <a:srgbClr val="45818E"/>
                </a:solidFill>
                <a:latin typeface="Bree Serif"/>
                <a:ea typeface="Bree Serif"/>
                <a:cs typeface="Bree Serif"/>
                <a:sym typeface="Bree Serif"/>
              </a:rPr>
              <a:t>Spanish Language: Things to Know</a:t>
            </a:r>
            <a:endParaRPr sz="4564">
              <a:solidFill>
                <a:srgbClr val="45818E"/>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79" name="Google Shape;79;p17"/>
          <p:cNvSpPr txBox="1"/>
          <p:nvPr>
            <p:ph idx="1" type="body"/>
          </p:nvPr>
        </p:nvSpPr>
        <p:spPr>
          <a:xfrm>
            <a:off x="691900" y="1510200"/>
            <a:ext cx="7524600" cy="26055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Spanish is the majority language in 21 countries, and a commonly used language in many more</a:t>
            </a:r>
            <a:endParaRPr sz="2400"/>
          </a:p>
          <a:p>
            <a:pPr indent="-381000" lvl="0" marL="457200" rtl="0" algn="l">
              <a:spcBef>
                <a:spcPts val="0"/>
              </a:spcBef>
              <a:spcAft>
                <a:spcPts val="0"/>
              </a:spcAft>
              <a:buSzPts val="2400"/>
              <a:buChar char="●"/>
            </a:pPr>
            <a:r>
              <a:rPr lang="en" sz="2400"/>
              <a:t>Many dialects, accents, and variations in vocabulary</a:t>
            </a:r>
            <a:endParaRPr sz="2400"/>
          </a:p>
          <a:p>
            <a:pPr indent="-381000" lvl="0" marL="457200" rtl="0" algn="l">
              <a:spcBef>
                <a:spcPts val="0"/>
              </a:spcBef>
              <a:spcAft>
                <a:spcPts val="0"/>
              </a:spcAft>
              <a:buSzPts val="2400"/>
              <a:buChar char="●"/>
            </a:pPr>
            <a:r>
              <a:rPr lang="en" sz="2400"/>
              <a:t>“Spanglish” can make for even more variation</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83" name="Shape 83"/>
        <p:cNvGrpSpPr/>
        <p:nvPr/>
      </p:nvGrpSpPr>
      <p:grpSpPr>
        <a:xfrm>
          <a:off x="0" y="0"/>
          <a:ext cx="0" cy="0"/>
          <a:chOff x="0" y="0"/>
          <a:chExt cx="0" cy="0"/>
        </a:xfrm>
      </p:grpSpPr>
      <p:sp>
        <p:nvSpPr>
          <p:cNvPr id="84" name="Google Shape;84;p18"/>
          <p:cNvSpPr txBox="1"/>
          <p:nvPr/>
        </p:nvSpPr>
        <p:spPr>
          <a:xfrm>
            <a:off x="383475" y="416425"/>
            <a:ext cx="5947500" cy="125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4564">
                <a:solidFill>
                  <a:srgbClr val="45818E"/>
                </a:solidFill>
                <a:latin typeface="Bree Serif"/>
                <a:ea typeface="Bree Serif"/>
                <a:cs typeface="Bree Serif"/>
                <a:sym typeface="Bree Serif"/>
              </a:rPr>
              <a:t>Getting Started:</a:t>
            </a:r>
            <a:endParaRPr sz="4564">
              <a:solidFill>
                <a:srgbClr val="45818E"/>
              </a:solidFill>
              <a:latin typeface="Bree Serif"/>
              <a:ea typeface="Bree Serif"/>
              <a:cs typeface="Bree Serif"/>
              <a:sym typeface="Bree Serif"/>
            </a:endParaRPr>
          </a:p>
          <a:p>
            <a:pPr indent="0" lvl="0" marL="0" rtl="0" algn="l">
              <a:lnSpc>
                <a:spcPct val="115000"/>
              </a:lnSpc>
              <a:spcBef>
                <a:spcPts val="0"/>
              </a:spcBef>
              <a:spcAft>
                <a:spcPts val="0"/>
              </a:spcAft>
              <a:buNone/>
            </a:pPr>
            <a:r>
              <a:t/>
            </a:r>
            <a:endParaRPr b="1" sz="2400">
              <a:solidFill>
                <a:schemeClr val="dk1"/>
              </a:solidFill>
            </a:endParaRPr>
          </a:p>
        </p:txBody>
      </p:sp>
      <p:sp>
        <p:nvSpPr>
          <p:cNvPr id="85" name="Google Shape;85;p18"/>
          <p:cNvSpPr txBox="1"/>
          <p:nvPr/>
        </p:nvSpPr>
        <p:spPr>
          <a:xfrm>
            <a:off x="855475" y="1472850"/>
            <a:ext cx="7210200" cy="2513400"/>
          </a:xfrm>
          <a:prstGeom prst="rect">
            <a:avLst/>
          </a:prstGeom>
          <a:noFill/>
          <a:ln>
            <a:noFill/>
          </a:ln>
        </p:spPr>
        <p:txBody>
          <a:bodyPr anchorCtr="0" anchor="t" bIns="91425" lIns="91425" spcFirstLastPara="1" rIns="91425" wrap="square" tIns="91425">
            <a:spAutoFit/>
          </a:bodyPr>
          <a:lstStyle/>
          <a:p>
            <a:pPr indent="-444500" lvl="0" marL="457200" rtl="0" algn="l">
              <a:lnSpc>
                <a:spcPct val="115000"/>
              </a:lnSpc>
              <a:spcBef>
                <a:spcPts val="0"/>
              </a:spcBef>
              <a:spcAft>
                <a:spcPts val="0"/>
              </a:spcAft>
              <a:buClr>
                <a:schemeClr val="dk2"/>
              </a:buClr>
              <a:buSzPts val="3400"/>
              <a:buChar char="●"/>
            </a:pPr>
            <a:r>
              <a:rPr lang="en" sz="3400">
                <a:solidFill>
                  <a:schemeClr val="dk2"/>
                </a:solidFill>
              </a:rPr>
              <a:t>Introduction of ourselves in spanish</a:t>
            </a:r>
            <a:endParaRPr sz="3400">
              <a:solidFill>
                <a:schemeClr val="dk2"/>
              </a:solidFill>
            </a:endParaRPr>
          </a:p>
          <a:p>
            <a:pPr indent="-444500" lvl="0" marL="457200" rtl="0" algn="l">
              <a:lnSpc>
                <a:spcPct val="115000"/>
              </a:lnSpc>
              <a:spcBef>
                <a:spcPts val="0"/>
              </a:spcBef>
              <a:spcAft>
                <a:spcPts val="0"/>
              </a:spcAft>
              <a:buClr>
                <a:schemeClr val="dk2"/>
              </a:buClr>
              <a:buSzPts val="3400"/>
              <a:buChar char="●"/>
            </a:pPr>
            <a:r>
              <a:rPr lang="en" sz="3400">
                <a:solidFill>
                  <a:schemeClr val="dk2"/>
                </a:solidFill>
              </a:rPr>
              <a:t>Spanish alphabet practice</a:t>
            </a:r>
            <a:endParaRPr sz="3400">
              <a:solidFill>
                <a:schemeClr val="dk2"/>
              </a:solidFill>
            </a:endParaRPr>
          </a:p>
          <a:p>
            <a:pPr indent="-444500" lvl="0" marL="457200" rtl="0" algn="l">
              <a:lnSpc>
                <a:spcPct val="115000"/>
              </a:lnSpc>
              <a:spcBef>
                <a:spcPts val="0"/>
              </a:spcBef>
              <a:spcAft>
                <a:spcPts val="0"/>
              </a:spcAft>
              <a:buClr>
                <a:schemeClr val="dk2"/>
              </a:buClr>
              <a:buSzPts val="3400"/>
              <a:buChar char="●"/>
            </a:pPr>
            <a:r>
              <a:rPr lang="en" sz="3400">
                <a:solidFill>
                  <a:schemeClr val="dk2"/>
                </a:solidFill>
              </a:rPr>
              <a:t>Pronunciation tips </a:t>
            </a:r>
            <a:r>
              <a:rPr lang="en" sz="3400">
                <a:solidFill>
                  <a:schemeClr val="dk2"/>
                </a:solidFill>
              </a:rPr>
              <a:t> </a:t>
            </a:r>
            <a:endParaRPr sz="34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EDF0"/>
        </a:solidFill>
      </p:bgPr>
    </p:bg>
    <p:spTree>
      <p:nvGrpSpPr>
        <p:cNvPr id="89" name="Shape 89"/>
        <p:cNvGrpSpPr/>
        <p:nvPr/>
      </p:nvGrpSpPr>
      <p:grpSpPr>
        <a:xfrm>
          <a:off x="0" y="0"/>
          <a:ext cx="0" cy="0"/>
          <a:chOff x="0" y="0"/>
          <a:chExt cx="0" cy="0"/>
        </a:xfrm>
      </p:grpSpPr>
      <p:sp>
        <p:nvSpPr>
          <p:cNvPr id="90" name="Google Shape;90;p19"/>
          <p:cNvSpPr txBox="1"/>
          <p:nvPr>
            <p:ph idx="1" type="body"/>
          </p:nvPr>
        </p:nvSpPr>
        <p:spPr>
          <a:xfrm>
            <a:off x="664575" y="1558800"/>
            <a:ext cx="6363000" cy="33537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en">
                <a:solidFill>
                  <a:schemeClr val="dk1"/>
                </a:solidFill>
              </a:rPr>
              <a:t>Hola, me llamo ________________</a:t>
            </a:r>
            <a:endParaRPr b="1">
              <a:solidFill>
                <a:schemeClr val="dk1"/>
              </a:solidFill>
            </a:endParaRPr>
          </a:p>
          <a:p>
            <a:pPr indent="0" lvl="0" marL="0" rtl="0" algn="l">
              <a:spcBef>
                <a:spcPts val="1200"/>
              </a:spcBef>
              <a:spcAft>
                <a:spcPts val="0"/>
              </a:spcAft>
              <a:buClr>
                <a:schemeClr val="dk1"/>
              </a:buClr>
              <a:buSzPts val="1100"/>
              <a:buFont typeface="Arial"/>
              <a:buNone/>
            </a:pPr>
            <a:r>
              <a:rPr i="1" lang="en">
                <a:solidFill>
                  <a:schemeClr val="dk1"/>
                </a:solidFill>
              </a:rPr>
              <a:t>(Hi, my name is ________________)</a:t>
            </a:r>
            <a:endParaRPr i="1">
              <a:solidFill>
                <a:schemeClr val="dk1"/>
              </a:solidFill>
            </a:endParaRPr>
          </a:p>
          <a:p>
            <a:pPr indent="0" lvl="0" marL="0" rtl="0" algn="l">
              <a:spcBef>
                <a:spcPts val="1200"/>
              </a:spcBef>
              <a:spcAft>
                <a:spcPts val="0"/>
              </a:spcAft>
              <a:buClr>
                <a:schemeClr val="dk1"/>
              </a:buClr>
              <a:buSzPts val="1100"/>
              <a:buFont typeface="Arial"/>
              <a:buNone/>
            </a:pPr>
            <a:r>
              <a:rPr b="1" lang="en">
                <a:solidFill>
                  <a:schemeClr val="dk1"/>
                </a:solidFill>
              </a:rPr>
              <a:t>Trabajo en ____________________</a:t>
            </a:r>
            <a:endParaRPr b="1">
              <a:solidFill>
                <a:schemeClr val="dk1"/>
              </a:solidFill>
            </a:endParaRPr>
          </a:p>
          <a:p>
            <a:pPr indent="0" lvl="0" marL="0" rtl="0" algn="l">
              <a:spcBef>
                <a:spcPts val="1200"/>
              </a:spcBef>
              <a:spcAft>
                <a:spcPts val="0"/>
              </a:spcAft>
              <a:buClr>
                <a:schemeClr val="dk1"/>
              </a:buClr>
              <a:buSzPts val="1100"/>
              <a:buFont typeface="Arial"/>
              <a:buNone/>
            </a:pPr>
            <a:r>
              <a:rPr i="1" lang="en">
                <a:solidFill>
                  <a:schemeClr val="dk1"/>
                </a:solidFill>
              </a:rPr>
              <a:t>(I work at _____________________)</a:t>
            </a:r>
            <a:endParaRPr i="1">
              <a:solidFill>
                <a:schemeClr val="dk1"/>
              </a:solidFill>
            </a:endParaRPr>
          </a:p>
          <a:p>
            <a:pPr indent="0" lvl="0" marL="0" rtl="0" algn="l">
              <a:spcBef>
                <a:spcPts val="1200"/>
              </a:spcBef>
              <a:spcAft>
                <a:spcPts val="0"/>
              </a:spcAft>
              <a:buClr>
                <a:schemeClr val="dk1"/>
              </a:buClr>
              <a:buSzPts val="1100"/>
              <a:buFont typeface="Arial"/>
              <a:buNone/>
            </a:pPr>
            <a:r>
              <a:rPr b="1" lang="en">
                <a:solidFill>
                  <a:schemeClr val="dk1"/>
                </a:solidFill>
              </a:rPr>
              <a:t>Mi color favorito es _________________</a:t>
            </a:r>
            <a:endParaRPr b="1">
              <a:solidFill>
                <a:schemeClr val="dk1"/>
              </a:solidFill>
            </a:endParaRPr>
          </a:p>
          <a:p>
            <a:pPr indent="0" lvl="0" marL="0" rtl="0" algn="l">
              <a:spcBef>
                <a:spcPts val="1200"/>
              </a:spcBef>
              <a:spcAft>
                <a:spcPts val="0"/>
              </a:spcAft>
              <a:buClr>
                <a:schemeClr val="dk1"/>
              </a:buClr>
              <a:buSzPts val="1100"/>
              <a:buFont typeface="Arial"/>
              <a:buNone/>
            </a:pPr>
            <a:r>
              <a:rPr i="1" lang="en">
                <a:solidFill>
                  <a:schemeClr val="dk1"/>
                </a:solidFill>
              </a:rPr>
              <a:t>(my favorite color is_________________)</a:t>
            </a:r>
            <a:endParaRPr i="1">
              <a:solidFill>
                <a:schemeClr val="dk1"/>
              </a:solidFill>
            </a:endParaRPr>
          </a:p>
          <a:p>
            <a:pPr indent="0" lvl="0" marL="0" rtl="0" algn="l">
              <a:spcBef>
                <a:spcPts val="1200"/>
              </a:spcBef>
              <a:spcAft>
                <a:spcPts val="1200"/>
              </a:spcAft>
              <a:buNone/>
            </a:pPr>
            <a:r>
              <a:t/>
            </a:r>
            <a:endParaRPr/>
          </a:p>
        </p:txBody>
      </p:sp>
      <p:sp>
        <p:nvSpPr>
          <p:cNvPr id="91" name="Google Shape;91;p19"/>
          <p:cNvSpPr txBox="1"/>
          <p:nvPr/>
        </p:nvSpPr>
        <p:spPr>
          <a:xfrm>
            <a:off x="609525" y="342200"/>
            <a:ext cx="6878100" cy="88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564">
                <a:solidFill>
                  <a:srgbClr val="45818E"/>
                </a:solidFill>
                <a:latin typeface="Bree Serif"/>
                <a:ea typeface="Bree Serif"/>
                <a:cs typeface="Bree Serif"/>
                <a:sym typeface="Bree Serif"/>
              </a:rPr>
              <a:t>INTRODUCTION: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95" name="Shape 95"/>
        <p:cNvGrpSpPr/>
        <p:nvPr/>
      </p:nvGrpSpPr>
      <p:grpSpPr>
        <a:xfrm>
          <a:off x="0" y="0"/>
          <a:ext cx="0" cy="0"/>
          <a:chOff x="0" y="0"/>
          <a:chExt cx="0" cy="0"/>
        </a:xfrm>
      </p:grpSpPr>
      <p:pic>
        <p:nvPicPr>
          <p:cNvPr descr="Correct Spanish pronunciation begins with the Spanish alphabet. Although the letters look the same, they are pronounced differently in Spanish. Practice pronouncing the letters as you hear consonants and vowels in this video tutorial." id="96" name="Google Shape;96;p20" title="The Spanish Alphabet For Dummies">
            <a:hlinkClick r:id="rId3"/>
          </p:cNvPr>
          <p:cNvPicPr preferRelativeResize="0"/>
          <p:nvPr/>
        </p:nvPicPr>
        <p:blipFill>
          <a:blip r:embed="rId4">
            <a:alphaModFix/>
          </a:blip>
          <a:stretch>
            <a:fillRect/>
          </a:stretch>
        </p:blipFill>
        <p:spPr>
          <a:xfrm>
            <a:off x="1158163" y="1168852"/>
            <a:ext cx="6614025" cy="3720375"/>
          </a:xfrm>
          <a:prstGeom prst="rect">
            <a:avLst/>
          </a:prstGeom>
          <a:noFill/>
          <a:ln>
            <a:noFill/>
          </a:ln>
        </p:spPr>
      </p:pic>
      <p:sp>
        <p:nvSpPr>
          <p:cNvPr id="97" name="Google Shape;97;p20"/>
          <p:cNvSpPr txBox="1"/>
          <p:nvPr/>
        </p:nvSpPr>
        <p:spPr>
          <a:xfrm>
            <a:off x="2859575" y="143800"/>
            <a:ext cx="3211200" cy="88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564">
                <a:solidFill>
                  <a:srgbClr val="45818E"/>
                </a:solidFill>
                <a:latin typeface="Bree Serif"/>
                <a:ea typeface="Bree Serif"/>
                <a:cs typeface="Bree Serif"/>
                <a:sym typeface="Bree Serif"/>
              </a:rPr>
              <a:t>ALPHABET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0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936576" y="902325"/>
            <a:ext cx="6957002" cy="3907676"/>
          </a:xfrm>
          <a:prstGeom prst="rect">
            <a:avLst/>
          </a:prstGeom>
          <a:noFill/>
          <a:ln>
            <a:noFill/>
          </a:ln>
        </p:spPr>
      </p:pic>
      <p:sp>
        <p:nvSpPr>
          <p:cNvPr id="103" name="Google Shape;103;p21"/>
          <p:cNvSpPr txBox="1"/>
          <p:nvPr/>
        </p:nvSpPr>
        <p:spPr>
          <a:xfrm>
            <a:off x="1248713" y="181975"/>
            <a:ext cx="6332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45818E"/>
                </a:solidFill>
                <a:latin typeface="Bree Serif"/>
                <a:ea typeface="Bree Serif"/>
                <a:cs typeface="Bree Serif"/>
                <a:sym typeface="Bree Serif"/>
              </a:rPr>
              <a:t>Pronouncing the Spanish Alphabet</a:t>
            </a:r>
            <a:endParaRPr sz="3000">
              <a:solidFill>
                <a:srgbClr val="45818E"/>
              </a:solidFill>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