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64" r:id="rId9"/>
    <p:sldId id="267" r:id="rId10"/>
    <p:sldId id="286" r:id="rId11"/>
    <p:sldId id="287" r:id="rId12"/>
    <p:sldId id="288" r:id="rId13"/>
    <p:sldId id="283" r:id="rId14"/>
    <p:sldId id="269" r:id="rId15"/>
    <p:sldId id="270" r:id="rId16"/>
    <p:sldId id="280" r:id="rId17"/>
    <p:sldId id="281" r:id="rId18"/>
    <p:sldId id="282" r:id="rId19"/>
    <p:sldId id="284" r:id="rId20"/>
    <p:sldId id="290" r:id="rId21"/>
    <p:sldId id="289" r:id="rId22"/>
    <p:sldId id="285" r:id="rId23"/>
    <p:sldId id="291" r:id="rId24"/>
    <p:sldId id="294" r:id="rId25"/>
    <p:sldId id="292" r:id="rId26"/>
  </p:sldIdLst>
  <p:sldSz cx="9144000" cy="5143500" type="screen16x9"/>
  <p:notesSz cx="6858000" cy="9144000"/>
  <p:embeddedFontLst>
    <p:embeddedFont>
      <p:font typeface="Bree Serif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00"/>
    <a:srgbClr val="FFCC00"/>
    <a:srgbClr val="FFCC99"/>
    <a:srgbClr val="FFCC66"/>
    <a:srgbClr val="31C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53" autoAdjust="0"/>
  </p:normalViewPr>
  <p:slideViewPr>
    <p:cSldViewPr snapToGrid="0">
      <p:cViewPr varScale="1">
        <p:scale>
          <a:sx n="126" d="100"/>
          <a:sy n="126" d="100"/>
        </p:scale>
        <p:origin x="11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57415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52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1330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0258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caa89f06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1caa89f06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358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405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489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093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24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c13f136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c13f136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892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789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8990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241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6243fa4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6243fa4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17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0c13f1364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0c13f1364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c13f1364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c13f1364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c13f1364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c13f1364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6243fa4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6243fa4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efda0ed9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1efda0ed9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930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16243fa4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16243fa4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1caa89f0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1caa89f0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21191"/>
          <a:stretch/>
        </p:blipFill>
        <p:spPr>
          <a:xfrm>
            <a:off x="0" y="116700"/>
            <a:ext cx="9144000" cy="420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9675" y="4398175"/>
            <a:ext cx="2957527" cy="74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180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¿Como se Dice? Spanish Conversation Hour</a:t>
            </a:r>
            <a:br>
              <a:rPr lang="en-US" sz="180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180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Vocabulary List 2: Circulation </a:t>
            </a:r>
            <a:endParaRPr sz="1800" dirty="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DC0D02-4596-4D64-AECC-3347D0F78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41404"/>
              </p:ext>
            </p:extLst>
          </p:nvPr>
        </p:nvGraphicFramePr>
        <p:xfrm>
          <a:off x="1969477" y="1411569"/>
          <a:ext cx="5365820" cy="3459680"/>
        </p:xfrm>
        <a:graphic>
          <a:graphicData uri="http://schemas.openxmlformats.org/drawingml/2006/table">
            <a:tbl>
              <a:tblPr/>
              <a:tblGrid>
                <a:gridCol w="3082492">
                  <a:extLst>
                    <a:ext uri="{9D8B030D-6E8A-4147-A177-3AD203B41FA5}">
                      <a16:colId xmlns:a16="http://schemas.microsoft.com/office/drawing/2014/main" val="1158413425"/>
                    </a:ext>
                  </a:extLst>
                </a:gridCol>
                <a:gridCol w="2283328">
                  <a:extLst>
                    <a:ext uri="{9D8B030D-6E8A-4147-A177-3AD203B41FA5}">
                      <a16:colId xmlns:a16="http://schemas.microsoft.com/office/drawing/2014/main" val="470228982"/>
                    </a:ext>
                  </a:extLst>
                </a:gridCol>
              </a:tblGrid>
              <a:tr h="432460">
                <a:tc gridSpan="2"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Circulation Vocabulary - Verbs </a:t>
                      </a:r>
                      <a:endParaRPr lang="en-US" sz="20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97010"/>
                  </a:ext>
                </a:extLst>
              </a:tr>
              <a:tr h="4324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lend or borrow </a:t>
                      </a:r>
                      <a:endParaRPr lang="en-US" sz="20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750818"/>
                  </a:ext>
                </a:extLst>
              </a:tr>
              <a:tr h="4324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take, to take out </a:t>
                      </a:r>
                      <a:endParaRPr lang="en-US" sz="20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Llevar, sacar </a:t>
                      </a:r>
                      <a:endParaRPr lang="en-US" sz="20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350209"/>
                  </a:ext>
                </a:extLst>
              </a:tr>
              <a:tr h="4324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return (give back) </a:t>
                      </a:r>
                      <a:endParaRPr lang="en-US" sz="20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Devolver </a:t>
                      </a:r>
                      <a:endParaRPr lang="en-US" sz="20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692861"/>
                  </a:ext>
                </a:extLst>
              </a:tr>
              <a:tr h="4324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return (come back) </a:t>
                      </a:r>
                      <a:endParaRPr lang="en-US" sz="20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Regresar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16172"/>
                  </a:ext>
                </a:extLst>
              </a:tr>
              <a:tr h="4324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reserve </a:t>
                      </a:r>
                      <a:endParaRPr lang="en-US" sz="20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410518"/>
                  </a:ext>
                </a:extLst>
              </a:tr>
              <a:tr h="4324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renew </a:t>
                      </a:r>
                      <a:endParaRPr lang="en-US" sz="20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Renovar </a:t>
                      </a:r>
                      <a:endParaRPr lang="en-US" sz="20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461427"/>
                  </a:ext>
                </a:extLst>
              </a:tr>
              <a:tr h="432460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pay </a:t>
                      </a:r>
                      <a:endParaRPr lang="en-US" sz="20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449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68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15546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180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¿Como se Dice? Spanish Conversation Hour</a:t>
            </a:r>
            <a:br>
              <a:rPr lang="en-US" sz="180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180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Vocabulary List 2: Circulation </a:t>
            </a:r>
            <a:endParaRPr sz="1800" dirty="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883179-A6EC-4514-A9AB-9595776A2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89015"/>
              </p:ext>
            </p:extLst>
          </p:nvPr>
        </p:nvGraphicFramePr>
        <p:xfrm>
          <a:off x="1730746" y="857565"/>
          <a:ext cx="5506495" cy="4119495"/>
        </p:xfrm>
        <a:graphic>
          <a:graphicData uri="http://schemas.openxmlformats.org/drawingml/2006/table">
            <a:tbl>
              <a:tblPr/>
              <a:tblGrid>
                <a:gridCol w="2013454">
                  <a:extLst>
                    <a:ext uri="{9D8B030D-6E8A-4147-A177-3AD203B41FA5}">
                      <a16:colId xmlns:a16="http://schemas.microsoft.com/office/drawing/2014/main" val="3859735620"/>
                    </a:ext>
                  </a:extLst>
                </a:gridCol>
                <a:gridCol w="3493041">
                  <a:extLst>
                    <a:ext uri="{9D8B030D-6E8A-4147-A177-3AD203B41FA5}">
                      <a16:colId xmlns:a16="http://schemas.microsoft.com/office/drawing/2014/main" val="1903605322"/>
                    </a:ext>
                  </a:extLst>
                </a:gridCol>
              </a:tblGrid>
              <a:tr h="178260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Circulation Vocabulary – Nouns &amp; Adjectives </a:t>
                      </a:r>
                      <a:endParaRPr lang="en-US" sz="16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134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 </a:t>
                      </a:r>
                      <a:endParaRPr lang="en-US" sz="16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302972"/>
                  </a:ext>
                </a:extLst>
              </a:tr>
              <a:tr h="3083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 (fee) </a:t>
                      </a:r>
                      <a:endParaRPr lang="en-US" sz="16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599181"/>
                  </a:ext>
                </a:extLst>
              </a:tr>
              <a:tr h="3083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 </a:t>
                      </a:r>
                      <a:endParaRPr lang="en-US" sz="16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Libro </a:t>
                      </a:r>
                      <a:endParaRPr lang="en-US" sz="16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76052"/>
                  </a:ext>
                </a:extLst>
              </a:tr>
              <a:tr h="28548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materials </a:t>
                      </a:r>
                      <a:endParaRPr lang="en-US" sz="16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984426"/>
                  </a:ext>
                </a:extLst>
              </a:tr>
              <a:tr h="30834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Catalog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Catálogo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537425"/>
                  </a:ext>
                </a:extLst>
              </a:tr>
              <a:tr h="3312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Children’s section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Sección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área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niños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31823"/>
                  </a:ext>
                </a:extLst>
              </a:tr>
              <a:tr h="3673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Book drop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depósito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devoluciones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262971"/>
                  </a:ext>
                </a:extLst>
              </a:tr>
              <a:tr h="3673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Tarde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07318"/>
                  </a:ext>
                </a:extLst>
              </a:tr>
              <a:tr h="26377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Receipt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Recibo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322036"/>
                  </a:ext>
                </a:extLst>
              </a:tr>
              <a:tr h="2774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Overdue 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Vencido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479853"/>
                  </a:ext>
                </a:extLst>
              </a:tr>
              <a:tr h="3673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Reserved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Reservado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63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18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698" y="868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170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¿Como se Dice? Spanish Conversation Hour</a:t>
            </a:r>
            <a:br>
              <a:rPr lang="en-US" sz="170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</a:br>
            <a:r>
              <a:rPr lang="en-US" sz="170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Vocabulary List 2: Circulation </a:t>
            </a:r>
            <a:endParaRPr sz="1700" dirty="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1B8478-6703-4090-A1B2-E90ACB8FC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228106"/>
              </p:ext>
            </p:extLst>
          </p:nvPr>
        </p:nvGraphicFramePr>
        <p:xfrm>
          <a:off x="1612759" y="802280"/>
          <a:ext cx="5918479" cy="4341220"/>
        </p:xfrm>
        <a:graphic>
          <a:graphicData uri="http://schemas.openxmlformats.org/drawingml/2006/table">
            <a:tbl>
              <a:tblPr/>
              <a:tblGrid>
                <a:gridCol w="2677063">
                  <a:extLst>
                    <a:ext uri="{9D8B030D-6E8A-4147-A177-3AD203B41FA5}">
                      <a16:colId xmlns:a16="http://schemas.microsoft.com/office/drawing/2014/main" val="1122169031"/>
                    </a:ext>
                  </a:extLst>
                </a:gridCol>
                <a:gridCol w="3241416">
                  <a:extLst>
                    <a:ext uri="{9D8B030D-6E8A-4147-A177-3AD203B41FA5}">
                      <a16:colId xmlns:a16="http://schemas.microsoft.com/office/drawing/2014/main" val="2342146419"/>
                    </a:ext>
                  </a:extLst>
                </a:gridCol>
              </a:tblGrid>
              <a:tr h="171466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Printing Station Vocabulary </a:t>
                      </a:r>
                      <a:endParaRPr lang="en-US" sz="1600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01846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to the internet</a:t>
                      </a:r>
                      <a:endParaRPr lang="en-US" sz="1600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 internet/red</a:t>
                      </a:r>
                      <a:endParaRPr lang="en-US" sz="1600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1196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download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descargar</a:t>
                      </a:r>
                      <a:endParaRPr lang="en-US" sz="1600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91833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printing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imprimir</a:t>
                      </a:r>
                      <a:endParaRPr lang="en-US" sz="1600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207810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Printer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Impresora 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6813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Fotocopia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912258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e-mail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correo electrónico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398465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661225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internet/red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28031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linea 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94909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formulario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294048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USB flash drive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uni</a:t>
                      </a:r>
                      <a:r>
                        <a:rPr lang="en-US" sz="1600" b="0" i="0" u="none" strike="noStrike">
                          <a:solidFill>
                            <a:srgbClr val="0C0C0C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d/memoria U</a:t>
                      </a:r>
                      <a:r>
                        <a:rPr lang="en-US" sz="1600" b="0" i="0" u="none" strike="noStrike">
                          <a:solidFill>
                            <a:srgbClr val="0C0C0C"/>
                          </a:solidFill>
                          <a:effectLst/>
                          <a:latin typeface="Calibri" panose="020F0502020204030204" pitchFamily="34" charset="0"/>
                        </a:rPr>
                        <a:t>SB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773804"/>
                  </a:ext>
                </a:extLst>
              </a:tr>
              <a:tr h="2627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 PDF/Word document</a:t>
                      </a:r>
                      <a:endParaRPr lang="en-US" sz="16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PDF/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Word</a:t>
                      </a:r>
                      <a:endParaRPr lang="en-US" sz="1600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865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18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8301F-F40C-4287-ABBE-BF3B323A1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83283"/>
            <a:ext cx="8520600" cy="644187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/>
              <a:t>Vocabulary List 2: Circulation</a:t>
            </a:r>
            <a:br>
              <a:rPr lang="en-US" sz="1800" b="1" dirty="0"/>
            </a:br>
            <a:r>
              <a:rPr lang="en-US" sz="1800" b="1" dirty="0"/>
              <a:t>Group Practice</a:t>
            </a:r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6B7A9C-6A46-4049-B190-432998213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13506"/>
              </p:ext>
            </p:extLst>
          </p:nvPr>
        </p:nvGraphicFramePr>
        <p:xfrm>
          <a:off x="6103620" y="853440"/>
          <a:ext cx="2887980" cy="3914500"/>
        </p:xfrm>
        <a:graphic>
          <a:graphicData uri="http://schemas.openxmlformats.org/drawingml/2006/table">
            <a:tbl>
              <a:tblPr/>
              <a:tblGrid>
                <a:gridCol w="1306299">
                  <a:extLst>
                    <a:ext uri="{9D8B030D-6E8A-4147-A177-3AD203B41FA5}">
                      <a16:colId xmlns:a16="http://schemas.microsoft.com/office/drawing/2014/main" val="1122169031"/>
                    </a:ext>
                  </a:extLst>
                </a:gridCol>
                <a:gridCol w="1581681">
                  <a:extLst>
                    <a:ext uri="{9D8B030D-6E8A-4147-A177-3AD203B41FA5}">
                      <a16:colId xmlns:a16="http://schemas.microsoft.com/office/drawing/2014/main" val="2342146419"/>
                    </a:ext>
                  </a:extLst>
                </a:gridCol>
              </a:tblGrid>
              <a:tr h="270592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Printing Station Vocabulary </a:t>
                      </a:r>
                      <a:endParaRPr lang="en-US" sz="1200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01846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to the internet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 internet/red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31196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download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descargar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891833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printing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imprimir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207810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Printer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Impresora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6813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copy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copia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Fotocopia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912258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e-mail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correo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electrónico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398465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información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661225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internet/red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228031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94909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formulario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294048"/>
                  </a:ext>
                </a:extLst>
              </a:tr>
              <a:tr h="27059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USB flash drive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181818"/>
                          </a:solidFill>
                          <a:effectLst/>
                          <a:latin typeface="Calibri" panose="020F0502020204030204" pitchFamily="34" charset="0"/>
                        </a:rPr>
                        <a:t>uni</a:t>
                      </a:r>
                      <a:r>
                        <a:rPr lang="en-US" sz="1200" b="1" i="0" u="none" strike="noStrike" dirty="0" err="1">
                          <a:solidFill>
                            <a:srgbClr val="0C0C0C"/>
                          </a:solidFill>
                          <a:effectLst/>
                          <a:latin typeface="Calibri" panose="020F0502020204030204" pitchFamily="34" charset="0"/>
                        </a:rPr>
                        <a:t>da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memoria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</a:t>
                      </a:r>
                      <a:r>
                        <a:rPr lang="en-US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Calibri" panose="020F0502020204030204" pitchFamily="34" charset="0"/>
                        </a:rPr>
                        <a:t>SB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773804"/>
                  </a:ext>
                </a:extLst>
              </a:tr>
              <a:tr h="44064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File PDF/Word document</a:t>
                      </a:r>
                      <a:endParaRPr lang="en-US" sz="120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Archivo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PDF/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Word</a:t>
                      </a:r>
                      <a:endParaRPr lang="en-US" sz="1200" b="1" dirty="0">
                        <a:effectLst/>
                      </a:endParaRPr>
                    </a:p>
                  </a:txBody>
                  <a:tcPr marL="71955" marR="71955" marT="45050" marB="450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86553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AAAE79-C391-4042-BB7C-270B70DFD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02295"/>
              </p:ext>
            </p:extLst>
          </p:nvPr>
        </p:nvGraphicFramePr>
        <p:xfrm>
          <a:off x="99061" y="853440"/>
          <a:ext cx="2744207" cy="2194560"/>
        </p:xfrm>
        <a:graphic>
          <a:graphicData uri="http://schemas.openxmlformats.org/drawingml/2006/table">
            <a:tbl>
              <a:tblPr/>
              <a:tblGrid>
                <a:gridCol w="1576459">
                  <a:extLst>
                    <a:ext uri="{9D8B030D-6E8A-4147-A177-3AD203B41FA5}">
                      <a16:colId xmlns:a16="http://schemas.microsoft.com/office/drawing/2014/main" val="1158413425"/>
                    </a:ext>
                  </a:extLst>
                </a:gridCol>
                <a:gridCol w="1167748">
                  <a:extLst>
                    <a:ext uri="{9D8B030D-6E8A-4147-A177-3AD203B41FA5}">
                      <a16:colId xmlns:a16="http://schemas.microsoft.com/office/drawing/2014/main" val="470228982"/>
                    </a:ext>
                  </a:extLst>
                </a:gridCol>
              </a:tblGrid>
              <a:tr h="269788">
                <a:tc gridSpan="2"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Circulation Vocabulary - Verbs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397010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lend or borrow </a:t>
                      </a:r>
                      <a:endParaRPr lang="en-US" sz="12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750818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take, to take out </a:t>
                      </a:r>
                      <a:endParaRPr lang="en-US" sz="12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Llevar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sacar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350209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return (give back) </a:t>
                      </a:r>
                      <a:endParaRPr lang="en-US" sz="12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Devolver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9692861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return (come back) </a:t>
                      </a:r>
                      <a:endParaRPr lang="en-US" sz="1200" b="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Regresar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16172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reserve </a:t>
                      </a:r>
                      <a:endParaRPr lang="en-US" sz="12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5410518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renew </a:t>
                      </a:r>
                      <a:endParaRPr lang="en-US" sz="12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461427"/>
                  </a:ext>
                </a:extLst>
              </a:tr>
              <a:tr h="26978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pay </a:t>
                      </a:r>
                      <a:endParaRPr lang="en-US" sz="1200" b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Pagar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4496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6B4129-A129-4D31-A8E5-1E3F53789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356191"/>
              </p:ext>
            </p:extLst>
          </p:nvPr>
        </p:nvGraphicFramePr>
        <p:xfrm>
          <a:off x="2972807" y="960366"/>
          <a:ext cx="3001274" cy="4090256"/>
        </p:xfrm>
        <a:graphic>
          <a:graphicData uri="http://schemas.openxmlformats.org/drawingml/2006/table">
            <a:tbl>
              <a:tblPr/>
              <a:tblGrid>
                <a:gridCol w="1097418">
                  <a:extLst>
                    <a:ext uri="{9D8B030D-6E8A-4147-A177-3AD203B41FA5}">
                      <a16:colId xmlns:a16="http://schemas.microsoft.com/office/drawing/2014/main" val="3859735620"/>
                    </a:ext>
                  </a:extLst>
                </a:gridCol>
                <a:gridCol w="1903856">
                  <a:extLst>
                    <a:ext uri="{9D8B030D-6E8A-4147-A177-3AD203B41FA5}">
                      <a16:colId xmlns:a16="http://schemas.microsoft.com/office/drawing/2014/main" val="1903605322"/>
                    </a:ext>
                  </a:extLst>
                </a:gridCol>
              </a:tblGrid>
              <a:tr h="282682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Circulation Vocabulary – Nouns &amp; Adjectives </a:t>
                      </a:r>
                      <a:endParaRPr lang="en-US" sz="12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134554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Date </a:t>
                      </a:r>
                      <a:endParaRPr lang="en-US" sz="12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Fecha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302972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 (fee) </a:t>
                      </a:r>
                      <a:endParaRPr lang="en-US" sz="12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599181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 </a:t>
                      </a:r>
                      <a:endParaRPr lang="en-US" sz="12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Libro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76052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Library materials </a:t>
                      </a:r>
                      <a:endParaRPr lang="en-US" sz="1200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984426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Catalog </a:t>
                      </a:r>
                      <a:endParaRPr lang="en-US" sz="12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Catálogo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537425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Children’s section </a:t>
                      </a:r>
                      <a:endParaRPr lang="en-US" sz="12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Sección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531823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Book drop </a:t>
                      </a:r>
                      <a:endParaRPr lang="en-US" sz="12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depósito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262971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 </a:t>
                      </a:r>
                      <a:endParaRPr lang="en-US" sz="12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Tarde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607318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Receipt</a:t>
                      </a: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Recibo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039401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Overdue </a:t>
                      </a:r>
                      <a:endParaRPr lang="en-US" sz="12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Vencido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479853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Reserved </a:t>
                      </a:r>
                      <a:endParaRPr lang="en-US" sz="120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Reservado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200" b="1" dirty="0">
                        <a:effectLst/>
                      </a:endParaRPr>
                    </a:p>
                  </a:txBody>
                  <a:tcPr marL="73025" marR="730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63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04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20" b="1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Questions? </a:t>
            </a:r>
            <a:endParaRPr sz="3620" b="1" dirty="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34" name="Google Shape;134;p26" descr="Free Images : hand, person, girl, woman, thoughtful, decisio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150" y="1387100"/>
            <a:ext cx="4757474" cy="3569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367850" y="1120215"/>
            <a:ext cx="8118300" cy="31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8100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demonstrate first, and then you will break into pairs to work with your partner in breakout rooms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76200" lvl="0">
              <a:buClr>
                <a:schemeClr val="dk1"/>
              </a:buClr>
              <a:buSzPts val="2400"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8100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will be divided into groups of 3 to 4 people, and you will have 10 to 12 minutes to practice.</a:t>
            </a:r>
          </a:p>
          <a:p>
            <a:pPr marL="76200" lvl="0"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735950" y="382650"/>
            <a:ext cx="73821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</a:t>
            </a:r>
            <a:r>
              <a:rPr lang="en-US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Library </a:t>
            </a:r>
            <a:r>
              <a:rPr lang="en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Phrases</a:t>
            </a:r>
            <a:endParaRPr sz="3500" b="1" u="sng" dirty="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367850" y="1190672"/>
            <a:ext cx="81183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Can I check this out? - </a:t>
            </a:r>
            <a:r>
              <a:rPr lang="en-US" sz="2000" b="1" dirty="0">
                <a:solidFill>
                  <a:schemeClr val="tx1"/>
                </a:solidFill>
              </a:rPr>
              <a:t>¿</a:t>
            </a:r>
            <a:r>
              <a:rPr lang="en-US" sz="2000" b="1" dirty="0" err="1">
                <a:solidFill>
                  <a:schemeClr val="tx1"/>
                </a:solidFill>
              </a:rPr>
              <a:t>Puedo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llevar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esto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prestado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How much does it cost? - </a:t>
            </a:r>
            <a:r>
              <a:rPr lang="en-US" sz="2000" b="1" dirty="0">
                <a:solidFill>
                  <a:schemeClr val="tx1"/>
                </a:solidFill>
              </a:rPr>
              <a:t>¿</a:t>
            </a:r>
            <a:r>
              <a:rPr lang="en-US" sz="2000" b="1" dirty="0" err="1">
                <a:solidFill>
                  <a:schemeClr val="tx1"/>
                </a:solidFill>
              </a:rPr>
              <a:t>Cuánto</a:t>
            </a:r>
            <a:r>
              <a:rPr lang="en-US" sz="2000" b="1" dirty="0">
                <a:solidFill>
                  <a:schemeClr val="tx1"/>
                </a:solidFill>
              </a:rPr>
              <a:t> cuesta?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Do you have your library card? - </a:t>
            </a:r>
            <a:r>
              <a:rPr lang="en-US" sz="2000" b="1" dirty="0">
                <a:solidFill>
                  <a:schemeClr val="tx1"/>
                </a:solidFill>
              </a:rPr>
              <a:t>¿Tiene </a:t>
            </a:r>
            <a:r>
              <a:rPr lang="en-US" sz="2000" b="1" dirty="0" err="1">
                <a:solidFill>
                  <a:schemeClr val="tx1"/>
                </a:solidFill>
              </a:rPr>
              <a:t>su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tarjeta</a:t>
            </a:r>
            <a:r>
              <a:rPr lang="en-US" sz="2000" b="1" dirty="0">
                <a:solidFill>
                  <a:schemeClr val="tx1"/>
                </a:solidFill>
              </a:rPr>
              <a:t> de la </a:t>
            </a:r>
            <a:r>
              <a:rPr lang="en-US" sz="2000" b="1" dirty="0" err="1">
                <a:solidFill>
                  <a:schemeClr val="tx1"/>
                </a:solidFill>
              </a:rPr>
              <a:t>biblioteca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You have a late fee of two dollars and fifty cents. - </a:t>
            </a:r>
            <a:r>
              <a:rPr lang="en-US" sz="2000" b="1" dirty="0">
                <a:solidFill>
                  <a:schemeClr val="tx1"/>
                </a:solidFill>
              </a:rPr>
              <a:t>Tiene una </a:t>
            </a:r>
            <a:r>
              <a:rPr lang="en-US" sz="2000" b="1" dirty="0" err="1">
                <a:solidFill>
                  <a:schemeClr val="tx1"/>
                </a:solidFill>
              </a:rPr>
              <a:t>multa</a:t>
            </a:r>
            <a:r>
              <a:rPr lang="en-US" sz="2000" b="1" dirty="0">
                <a:solidFill>
                  <a:schemeClr val="tx1"/>
                </a:solidFill>
              </a:rPr>
              <a:t> de dos </a:t>
            </a:r>
            <a:r>
              <a:rPr lang="en-US" sz="2000" b="1" dirty="0" err="1">
                <a:solidFill>
                  <a:schemeClr val="tx1"/>
                </a:solidFill>
              </a:rPr>
              <a:t>dólares</a:t>
            </a:r>
            <a:r>
              <a:rPr lang="en-US" sz="2000" b="1" dirty="0">
                <a:solidFill>
                  <a:schemeClr val="tx1"/>
                </a:solidFill>
              </a:rPr>
              <a:t> y </a:t>
            </a:r>
            <a:r>
              <a:rPr lang="en-US" sz="2000" b="1" dirty="0" err="1">
                <a:solidFill>
                  <a:schemeClr val="tx1"/>
                </a:solidFill>
              </a:rPr>
              <a:t>cincuenta</a:t>
            </a:r>
            <a:r>
              <a:rPr lang="en-US" sz="2000" b="1" dirty="0">
                <a:solidFill>
                  <a:schemeClr val="tx1"/>
                </a:solidFill>
              </a:rPr>
              <a:t> centavos.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Would you like the receipt? </a:t>
            </a:r>
            <a:r>
              <a:rPr lang="en-US" sz="2000" b="1" dirty="0">
                <a:solidFill>
                  <a:schemeClr val="tx1"/>
                </a:solidFill>
              </a:rPr>
              <a:t>- ¿</a:t>
            </a:r>
            <a:r>
              <a:rPr lang="en-US" sz="2000" b="1" dirty="0" err="1">
                <a:solidFill>
                  <a:schemeClr val="tx1"/>
                </a:solidFill>
              </a:rPr>
              <a:t>Quieres</a:t>
            </a:r>
            <a:r>
              <a:rPr lang="en-US" sz="2000" b="1" dirty="0">
                <a:solidFill>
                  <a:schemeClr val="tx1"/>
                </a:solidFill>
              </a:rPr>
              <a:t> el </a:t>
            </a:r>
            <a:r>
              <a:rPr lang="en-US" sz="2000" b="1" dirty="0" err="1">
                <a:solidFill>
                  <a:schemeClr val="tx1"/>
                </a:solidFill>
              </a:rPr>
              <a:t>recibo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0" name="Google Shape;140;p27"/>
          <p:cNvSpPr txBox="1"/>
          <p:nvPr/>
        </p:nvSpPr>
        <p:spPr>
          <a:xfrm>
            <a:off x="735950" y="382650"/>
            <a:ext cx="73821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Library Phrases</a:t>
            </a:r>
          </a:p>
        </p:txBody>
      </p:sp>
    </p:spTree>
    <p:extLst>
      <p:ext uri="{BB962C8B-B14F-4D97-AF65-F5344CB8AC3E}">
        <p14:creationId xmlns:p14="http://schemas.microsoft.com/office/powerpoint/2010/main" val="4025606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367850" y="1265546"/>
            <a:ext cx="81183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 I have to pay it today? - </a:t>
            </a:r>
            <a:r>
              <a:rPr lang="en-US" sz="2400" b="1" dirty="0">
                <a:solidFill>
                  <a:schemeClr val="tx1"/>
                </a:solidFill>
              </a:rPr>
              <a:t>¿Tengo que </a:t>
            </a:r>
            <a:r>
              <a:rPr lang="en-US" sz="2400" b="1" dirty="0" err="1">
                <a:solidFill>
                  <a:schemeClr val="tx1"/>
                </a:solidFill>
              </a:rPr>
              <a:t>pagarlo</a:t>
            </a:r>
            <a:r>
              <a:rPr lang="en-US" sz="2400" b="1" dirty="0">
                <a:solidFill>
                  <a:schemeClr val="tx1"/>
                </a:solidFill>
              </a:rPr>
              <a:t> hoy?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 how long may I check the books out? - </a:t>
            </a:r>
            <a:r>
              <a:rPr lang="en-US" sz="2400" b="1" dirty="0">
                <a:solidFill>
                  <a:schemeClr val="tx1"/>
                </a:solidFill>
              </a:rPr>
              <a:t>¿Por </a:t>
            </a:r>
            <a:r>
              <a:rPr lang="en-US" sz="2400" b="1" dirty="0" err="1">
                <a:solidFill>
                  <a:schemeClr val="tx1"/>
                </a:solidFill>
              </a:rPr>
              <a:t>cuánto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tiempo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puedo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sacar</a:t>
            </a:r>
            <a:r>
              <a:rPr lang="en-US" sz="2400" b="1" dirty="0">
                <a:solidFill>
                  <a:schemeClr val="tx1"/>
                </a:solidFill>
              </a:rPr>
              <a:t> los </a:t>
            </a:r>
            <a:r>
              <a:rPr lang="en-US" sz="2400" b="1" dirty="0" err="1">
                <a:solidFill>
                  <a:schemeClr val="tx1"/>
                </a:solidFill>
              </a:rPr>
              <a:t>libros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These are due back in three weeks. - </a:t>
            </a:r>
            <a:r>
              <a:rPr lang="en-US" sz="2400" b="1" dirty="0">
                <a:solidFill>
                  <a:schemeClr val="tx1"/>
                </a:solidFill>
              </a:rPr>
              <a:t>Los </a:t>
            </a:r>
            <a:r>
              <a:rPr lang="en-US" sz="2400" b="1" dirty="0" err="1">
                <a:solidFill>
                  <a:schemeClr val="tx1"/>
                </a:solidFill>
              </a:rPr>
              <a:t>libros</a:t>
            </a:r>
            <a:r>
              <a:rPr lang="en-US" sz="2400" b="1" dirty="0">
                <a:solidFill>
                  <a:schemeClr val="tx1"/>
                </a:solidFill>
              </a:rPr>
              <a:t> se </a:t>
            </a:r>
            <a:r>
              <a:rPr lang="en-US" sz="2400" b="1" dirty="0" err="1">
                <a:solidFill>
                  <a:schemeClr val="tx1"/>
                </a:solidFill>
              </a:rPr>
              <a:t>vencen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semanas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Would you like to renew your books? - </a:t>
            </a:r>
            <a:r>
              <a:rPr lang="en-US" sz="2400" b="1" dirty="0">
                <a:solidFill>
                  <a:schemeClr val="tx1"/>
                </a:solidFill>
              </a:rPr>
              <a:t>¿Le </a:t>
            </a:r>
            <a:r>
              <a:rPr lang="en-US" sz="2400" b="1" dirty="0" err="1">
                <a:solidFill>
                  <a:schemeClr val="tx1"/>
                </a:solidFill>
              </a:rPr>
              <a:t>gustaría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renovar</a:t>
            </a:r>
            <a:r>
              <a:rPr lang="en-US" sz="2400" b="1" dirty="0">
                <a:solidFill>
                  <a:schemeClr val="tx1"/>
                </a:solidFill>
              </a:rPr>
              <a:t> sus </a:t>
            </a:r>
            <a:r>
              <a:rPr lang="en-US" sz="2400" b="1" dirty="0" err="1">
                <a:solidFill>
                  <a:schemeClr val="tx1"/>
                </a:solidFill>
              </a:rPr>
              <a:t>libros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0" name="Google Shape;140;p27"/>
          <p:cNvSpPr txBox="1"/>
          <p:nvPr/>
        </p:nvSpPr>
        <p:spPr>
          <a:xfrm>
            <a:off x="735950" y="382650"/>
            <a:ext cx="73821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Library Phrases</a:t>
            </a:r>
          </a:p>
        </p:txBody>
      </p:sp>
    </p:spTree>
    <p:extLst>
      <p:ext uri="{BB962C8B-B14F-4D97-AF65-F5344CB8AC3E}">
        <p14:creationId xmlns:p14="http://schemas.microsoft.com/office/powerpoint/2010/main" val="44841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367850" y="652691"/>
            <a:ext cx="81183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How many books may I take out? - </a:t>
            </a:r>
            <a:r>
              <a:rPr lang="en-US" sz="2400" b="1" dirty="0">
                <a:solidFill>
                  <a:schemeClr val="tx1"/>
                </a:solidFill>
              </a:rPr>
              <a:t>¿</a:t>
            </a:r>
            <a:r>
              <a:rPr lang="en-US" sz="2400" b="1" dirty="0" err="1">
                <a:solidFill>
                  <a:schemeClr val="tx1"/>
                </a:solidFill>
              </a:rPr>
              <a:t>Cuántos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libros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puedo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sacar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 you need to make a copy? - </a:t>
            </a:r>
            <a:r>
              <a:rPr lang="en-US" sz="2400" b="1" dirty="0">
                <a:solidFill>
                  <a:schemeClr val="tx1"/>
                </a:solidFill>
              </a:rPr>
              <a:t>¿</a:t>
            </a:r>
            <a:r>
              <a:rPr lang="en-US" sz="2400" b="1" dirty="0" err="1">
                <a:solidFill>
                  <a:schemeClr val="tx1"/>
                </a:solidFill>
              </a:rPr>
              <a:t>Necesitas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hacer</a:t>
            </a:r>
            <a:r>
              <a:rPr lang="en-US" sz="2400" b="1" dirty="0">
                <a:solidFill>
                  <a:schemeClr val="tx1"/>
                </a:solidFill>
              </a:rPr>
              <a:t> una </a:t>
            </a:r>
            <a:r>
              <a:rPr lang="en-US" sz="2400" b="1" dirty="0" err="1">
                <a:solidFill>
                  <a:schemeClr val="tx1"/>
                </a:solidFill>
              </a:rPr>
              <a:t>fotocopia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 you need to print a document? - </a:t>
            </a:r>
            <a:r>
              <a:rPr lang="en-US" sz="2400" b="1" dirty="0">
                <a:solidFill>
                  <a:schemeClr val="tx1"/>
                </a:solidFill>
              </a:rPr>
              <a:t>¿</a:t>
            </a:r>
            <a:r>
              <a:rPr lang="en-US" sz="2400" b="1" dirty="0" err="1">
                <a:solidFill>
                  <a:schemeClr val="tx1"/>
                </a:solidFill>
              </a:rPr>
              <a:t>Necesitas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imprimir</a:t>
            </a:r>
            <a:r>
              <a:rPr lang="en-US" sz="2400" b="1" dirty="0">
                <a:solidFill>
                  <a:schemeClr val="tx1"/>
                </a:solidFill>
              </a:rPr>
              <a:t> un </a:t>
            </a:r>
            <a:r>
              <a:rPr lang="en-US" sz="2400" b="1" dirty="0" err="1">
                <a:solidFill>
                  <a:schemeClr val="tx1"/>
                </a:solidFill>
              </a:rPr>
              <a:t>documento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 you have a USB flash drive? - </a:t>
            </a:r>
            <a:r>
              <a:rPr lang="en-US" sz="2400" b="1" dirty="0">
                <a:solidFill>
                  <a:schemeClr val="tx1"/>
                </a:solidFill>
              </a:rPr>
              <a:t>¿Tiene una </a:t>
            </a:r>
            <a:r>
              <a:rPr lang="en-US" sz="2400" b="1" dirty="0" err="1">
                <a:solidFill>
                  <a:schemeClr val="tx1"/>
                </a:solidFill>
              </a:rPr>
              <a:t>memoria</a:t>
            </a:r>
            <a:r>
              <a:rPr lang="en-US" sz="2400" b="1" dirty="0">
                <a:solidFill>
                  <a:schemeClr val="tx1"/>
                </a:solidFill>
              </a:rPr>
              <a:t> USB ?</a:t>
            </a:r>
          </a:p>
        </p:txBody>
      </p:sp>
      <p:sp>
        <p:nvSpPr>
          <p:cNvPr id="140" name="Google Shape;140;p27"/>
          <p:cNvSpPr txBox="1"/>
          <p:nvPr/>
        </p:nvSpPr>
        <p:spPr>
          <a:xfrm>
            <a:off x="735950" y="382650"/>
            <a:ext cx="73821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Library Phrases</a:t>
            </a:r>
          </a:p>
        </p:txBody>
      </p:sp>
    </p:spTree>
    <p:extLst>
      <p:ext uri="{BB962C8B-B14F-4D97-AF65-F5344CB8AC3E}">
        <p14:creationId xmlns:p14="http://schemas.microsoft.com/office/powerpoint/2010/main" val="77609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735950" y="93090"/>
            <a:ext cx="7382100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Breakout Room: Library Phrases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5A219B-0EA6-444B-AA8F-B0FA60B77073}"/>
              </a:ext>
            </a:extLst>
          </p:cNvPr>
          <p:cNvSpPr/>
          <p:nvPr/>
        </p:nvSpPr>
        <p:spPr>
          <a:xfrm>
            <a:off x="76200" y="792480"/>
            <a:ext cx="89916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 check this out?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llevar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prestado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does it cost?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Cuánto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cuesta?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have your library card?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¿Tiene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tarjeta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biblioteca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 a late fee of two dollars and fifty cents.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Tiene una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multa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dos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dólares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cincuenta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centavos.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you like the receipt?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¿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Quieres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recibo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I have to pay it today?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¿Tengo que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pagarlo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hoy?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how long may I check the books out?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cuánto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tiempo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sacar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due back in three weeks.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vencen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semanas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you like to renew your books?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¿Le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gustaría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renovar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sus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books may I take out?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Cuántos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libros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sacar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114300"/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need to make a copy?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Necesitas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fotocopia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need to print a file/ document?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necesitas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imprimir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have a USB flash drive? - 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¿Tiene una </a:t>
            </a:r>
            <a:r>
              <a:rPr lang="en-US" sz="11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memoria</a:t>
            </a:r>
            <a:r>
              <a:rPr lang="en-US" sz="11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USB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85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30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Meet Our Facilitators</a:t>
            </a:r>
            <a:endParaRPr sz="51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664375" y="1210875"/>
            <a:ext cx="7661700" cy="3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" sz="3400">
                <a:solidFill>
                  <a:schemeClr val="dk2"/>
                </a:solidFill>
              </a:rPr>
              <a:t>Yesenia Lopez</a:t>
            </a:r>
            <a:endParaRPr sz="3400">
              <a:solidFill>
                <a:schemeClr val="dk2"/>
              </a:solidFill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" sz="3400">
                <a:solidFill>
                  <a:schemeClr val="dk2"/>
                </a:solidFill>
              </a:rPr>
              <a:t>Luisa Martucci</a:t>
            </a:r>
            <a:endParaRPr sz="3400">
              <a:solidFill>
                <a:schemeClr val="dk2"/>
              </a:solidFill>
            </a:endParaRPr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" sz="3400">
                <a:solidFill>
                  <a:schemeClr val="dk2"/>
                </a:solidFill>
              </a:rPr>
              <a:t>Nelida Vazquez</a:t>
            </a:r>
            <a:endParaRPr sz="3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367850" y="1038583"/>
            <a:ext cx="8118300" cy="390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8100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demonstrate first, and then you will break into pairs to work with your partner in breakout rooms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381000">
              <a:lnSpc>
                <a:spcPct val="115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Participants will be divided into groups of 3 to 4 people, and you will have 15-20 minutes to practice.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15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 will join each group to listen as you read </a:t>
            </a:r>
            <a:r>
              <a:rPr lang="en-US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Spanish portion of the phrase.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735950" y="382650"/>
            <a:ext cx="73821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</a:t>
            </a:r>
            <a:r>
              <a:rPr lang="en-US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Role Playing</a:t>
            </a:r>
            <a:endParaRPr sz="3500" b="1" u="sng" dirty="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  <p:extLst>
      <p:ext uri="{BB962C8B-B14F-4D97-AF65-F5344CB8AC3E}">
        <p14:creationId xmlns:p14="http://schemas.microsoft.com/office/powerpoint/2010/main" val="397786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396240" y="0"/>
            <a:ext cx="8351520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8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Role-Playing (Library Worker)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5B4947-44D2-4AF2-AD31-C08316560C4F}"/>
              </a:ext>
            </a:extLst>
          </p:cNvPr>
          <p:cNvSpPr/>
          <p:nvPr/>
        </p:nvSpPr>
        <p:spPr>
          <a:xfrm>
            <a:off x="813619" y="526852"/>
            <a:ext cx="50254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¿Tiene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tarjeta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(No, I don’t have one)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dos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dólares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cincuenta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centavos.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dinero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I’m sorry, I don’t have money)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 worker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¿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Quieres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recibo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Patron: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gracias. (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Yes, thank you)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gustaría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renovar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Sí, por favor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Yes,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fotocopia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Sí, cinco copias, por favor.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(Yes,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copies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imprimir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Sí, diez copias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(Yes, ten copies)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¿Tiene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USB 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¿Puedo comprar uno?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(No, can I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?)</a:t>
            </a:r>
            <a:endParaRPr lang="en-US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82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735950" y="93090"/>
            <a:ext cx="7382100" cy="76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Role-Playing (Patron)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2269FA-7F31-4949-86A3-9453281612BE}"/>
              </a:ext>
            </a:extLst>
          </p:cNvPr>
          <p:cNvSpPr/>
          <p:nvPr/>
        </p:nvSpPr>
        <p:spPr>
          <a:xfrm>
            <a:off x="211392" y="853440"/>
            <a:ext cx="5432323" cy="4240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¿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Puedo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llevar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esto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prestado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Si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puedes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(Yes you May)</a:t>
            </a:r>
          </a:p>
          <a:p>
            <a:pPr>
              <a:lnSpc>
                <a:spcPct val="106000"/>
              </a:lnSpc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Cuánto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cuesta?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Quince centavos </a:t>
            </a: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(Fifteen cents)</a:t>
            </a:r>
          </a:p>
          <a:p>
            <a:pPr>
              <a:lnSpc>
                <a:spcPct val="106000"/>
              </a:lnSpc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Cuántos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puedo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sacar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 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Veinte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(Twenty books) </a:t>
            </a:r>
          </a:p>
          <a:p>
            <a:pPr>
              <a:lnSpc>
                <a:spcPct val="106000"/>
              </a:lnSpc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¿Tengo que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pagarlo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hoy? 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Library </a:t>
            </a:r>
            <a:r>
              <a:rPr lang="es-E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worker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s-E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Puedes pagar hoy o en otro día.  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s-E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can </a:t>
            </a:r>
            <a:r>
              <a:rPr lang="es-E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pay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today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s-E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diffrent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</a:t>
            </a:r>
            <a:r>
              <a:rPr lang="es-E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6000"/>
              </a:lnSpc>
            </a:pP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¿Por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cuánto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tiempo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puedo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sacar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los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Los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vencen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tres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semanas</a:t>
            </a:r>
            <a:r>
              <a:rPr lang="en-US" sz="16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These are due back in three weeks.)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396240" y="24510"/>
            <a:ext cx="8199120" cy="49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Breakout Room: Role-Playing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4B3418-4AA0-4559-8512-5A183ECEC872}"/>
              </a:ext>
            </a:extLst>
          </p:cNvPr>
          <p:cNvSpPr/>
          <p:nvPr/>
        </p:nvSpPr>
        <p:spPr>
          <a:xfrm>
            <a:off x="108155" y="737439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¿Tiene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tarjeta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(No, I don’t have one)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dos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dólares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cincuenta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centavos.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dinero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I’m sorry, I don’t have money)</a:t>
            </a:r>
          </a:p>
          <a:p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 worker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¿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Quieres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recibo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Patron: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gracias. (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Yes, thank you)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gustaría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renovar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Sí, por favor 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Yes,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fotocopia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Sí, cinco copias, por favor. 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(Yes,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copies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imprimir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Sí, diez copias 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(Yes, ten copies)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F748F7-B0AC-4DD5-B51C-CA7D1F7E10AF}"/>
              </a:ext>
            </a:extLst>
          </p:cNvPr>
          <p:cNvSpPr/>
          <p:nvPr/>
        </p:nvSpPr>
        <p:spPr>
          <a:xfrm>
            <a:off x="4680155" y="737439"/>
            <a:ext cx="4463845" cy="469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¿Tiene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USB 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¿Puedo comprar uno? 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(No, Can I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purchase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s-E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?)</a:t>
            </a:r>
            <a:endParaRPr lang="en-US" sz="1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¿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llevar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esto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prestado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Si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puedes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(Yes you May)</a:t>
            </a:r>
          </a:p>
          <a:p>
            <a:pPr>
              <a:lnSpc>
                <a:spcPct val="106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Cuánto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cuesta?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Quince centavos </a:t>
            </a:r>
            <a:r>
              <a:rPr lang="en-US"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(Fifteen cents)</a:t>
            </a:r>
          </a:p>
          <a:p>
            <a:pPr>
              <a:lnSpc>
                <a:spcPct val="106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Cuántos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sacar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 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Veinte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(Twenty books</a:t>
            </a:r>
            <a:r>
              <a:rPr lang="en-US" sz="1200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>
              <a:lnSpc>
                <a:spcPct val="106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¿Tengo que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pagarlo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hoy? 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Library </a:t>
            </a:r>
            <a:r>
              <a:rPr lang="es-E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worker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Puedes pagar hoy o en otro día. 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s-ES" sz="1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You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can </a:t>
            </a:r>
            <a:r>
              <a:rPr lang="es-ES" sz="1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pay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today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s-ES" sz="1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diffrent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1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day</a:t>
            </a:r>
            <a:r>
              <a:rPr lang="es-ES" sz="1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6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¿Por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cuánto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tiempo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sacar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los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Los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vencen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tres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semanas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These are due back in three weeks.)</a:t>
            </a:r>
          </a:p>
          <a:p>
            <a:pPr>
              <a:lnSpc>
                <a:spcPct val="106000"/>
              </a:lnSpc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6000"/>
              </a:lnSpc>
            </a:pP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2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436250" y="1409775"/>
            <a:ext cx="8118300" cy="22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volunteer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select eight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others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participate in a role play.</a:t>
            </a: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7"/>
          <p:cNvSpPr txBox="1"/>
          <p:nvPr/>
        </p:nvSpPr>
        <p:spPr>
          <a:xfrm>
            <a:off x="735950" y="382650"/>
            <a:ext cx="7382100" cy="11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Class </a:t>
            </a:r>
            <a:r>
              <a:rPr lang="en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Practice: </a:t>
            </a:r>
            <a:r>
              <a:rPr lang="en-US" sz="35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Role Playing</a:t>
            </a:r>
            <a:endParaRPr sz="3500" b="1" u="sng" dirty="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  <p:extLst>
      <p:ext uri="{BB962C8B-B14F-4D97-AF65-F5344CB8AC3E}">
        <p14:creationId xmlns:p14="http://schemas.microsoft.com/office/powerpoint/2010/main" val="122037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/>
        </p:nvSpPr>
        <p:spPr>
          <a:xfrm>
            <a:off x="396240" y="24510"/>
            <a:ext cx="8199120" cy="49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 b="1" u="sng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Class Practice: Role-Playing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5523A0-EB9A-4C34-B696-D99B3BBA1720}"/>
              </a:ext>
            </a:extLst>
          </p:cNvPr>
          <p:cNvSpPr/>
          <p:nvPr/>
        </p:nvSpPr>
        <p:spPr>
          <a:xfrm>
            <a:off x="76200" y="604091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¿Tiene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tarjeta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biblioteca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Tiene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dos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dólares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cincuenta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centavos.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dinero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 worker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¿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Quieres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recibo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Patron: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Sí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gracias. (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Yes, thank you)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¿Le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gustaría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renovar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Sí, por favor</a:t>
            </a:r>
          </a:p>
          <a:p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fotocopia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Sí, cinco copias, por favor.</a:t>
            </a:r>
          </a:p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Necesitas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imprimir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Sí, diez copias </a:t>
            </a:r>
          </a:p>
          <a:p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5AA4B-0BC8-4975-8B9A-95343B9B7B04}"/>
              </a:ext>
            </a:extLst>
          </p:cNvPr>
          <p:cNvSpPr/>
          <p:nvPr/>
        </p:nvSpPr>
        <p:spPr>
          <a:xfrm>
            <a:off x="4648200" y="617220"/>
            <a:ext cx="4572000" cy="39135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worker: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¿Tiene una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USB ?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Patron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¿Puedo comprar uno?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n-US" b="1" dirty="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¿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llevar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esto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prestado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Si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puedes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106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Cuánto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cuesta?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Quince centavos </a:t>
            </a:r>
          </a:p>
          <a:p>
            <a:pPr algn="just">
              <a:lnSpc>
                <a:spcPct val="106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Cuántos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sacar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 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Veinte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</a:t>
            </a:r>
          </a:p>
          <a:p>
            <a:pPr algn="just">
              <a:lnSpc>
                <a:spcPct val="106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¿Tengo que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pagarlo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hoy? 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Library </a:t>
            </a:r>
            <a:r>
              <a:rPr lang="es-ES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worker</a:t>
            </a:r>
            <a:r>
              <a:rPr lang="es-E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Puedes pagar hoy o en otro día.  </a:t>
            </a:r>
          </a:p>
          <a:p>
            <a:pPr algn="just">
              <a:lnSpc>
                <a:spcPct val="106000"/>
              </a:lnSpc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Patron: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¿Por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cuánto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tiempo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puedo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sacar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los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?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6000"/>
              </a:lnSpc>
            </a:pPr>
            <a:r>
              <a:rPr lang="en-US" b="1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Library worker: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Los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libros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vencen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tres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semanas</a:t>
            </a:r>
            <a:r>
              <a:rPr lang="en-US" dirty="0"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0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" sz="51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What we won’t learn here:</a:t>
            </a:r>
            <a:endParaRPr sz="51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510100" y="1435175"/>
            <a:ext cx="7874100" cy="31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Complex Grammar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Advanced Vocabulary  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Fluent conversation skills</a:t>
            </a:r>
            <a:endParaRPr sz="2700"/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Every colloquial expression for every dialect of Spanish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512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What we will learn here:</a:t>
            </a:r>
            <a:endParaRPr sz="512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314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Basic conversational phrases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Essential Grammar for everyday situations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Variations in pronunciation or slang used in differents spanish-speaking countries.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Cultural insights 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564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Spanish Language: Things to Know</a:t>
            </a:r>
            <a:endParaRPr sz="4564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691900" y="1510200"/>
            <a:ext cx="7524600" cy="26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Spanish is the majority language in 21 countries, and a commonly used language in many more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Many dialects, accents, and variations in vocabulary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“Spanglish” can make for even more variation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383475" y="416425"/>
            <a:ext cx="59475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64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Getting Started:</a:t>
            </a:r>
            <a:endParaRPr sz="4564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855475" y="1472850"/>
            <a:ext cx="7210200" cy="198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" sz="3400" dirty="0">
                <a:solidFill>
                  <a:schemeClr val="dk2"/>
                </a:solidFill>
              </a:rPr>
              <a:t>Introduction of ourselves in spanish</a:t>
            </a:r>
            <a:endParaRPr sz="3400" dirty="0">
              <a:solidFill>
                <a:schemeClr val="dk2"/>
              </a:solidFill>
            </a:endParaRPr>
          </a:p>
          <a:p>
            <a:pPr marL="45720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Char char="●"/>
            </a:pPr>
            <a:r>
              <a:rPr lang="en" sz="3400" dirty="0">
                <a:solidFill>
                  <a:schemeClr val="dk2"/>
                </a:solidFill>
              </a:rPr>
              <a:t>Spanish alphabet practice</a:t>
            </a:r>
            <a:endParaRPr lang="en-US" sz="3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DF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609525" y="342200"/>
            <a:ext cx="6878100" cy="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64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INTRODUCTION:</a:t>
            </a: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3F2388-0E4D-4D5A-8C32-F22A4AB5133A}"/>
              </a:ext>
            </a:extLst>
          </p:cNvPr>
          <p:cNvSpPr/>
          <p:nvPr/>
        </p:nvSpPr>
        <p:spPr>
          <a:xfrm>
            <a:off x="304800" y="1387852"/>
            <a:ext cx="61645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dk1"/>
                </a:solidFill>
              </a:rPr>
              <a:t>Hola, me </a:t>
            </a:r>
            <a:r>
              <a:rPr lang="en-US" sz="2000" b="1" dirty="0" err="1">
                <a:solidFill>
                  <a:schemeClr val="dk1"/>
                </a:solidFill>
              </a:rPr>
              <a:t>llamo</a:t>
            </a:r>
            <a:r>
              <a:rPr lang="en-US" sz="2000" b="1" dirty="0">
                <a:solidFill>
                  <a:schemeClr val="dk1"/>
                </a:solidFill>
              </a:rPr>
              <a:t> ________________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i="1" dirty="0">
                <a:solidFill>
                  <a:schemeClr val="dk1"/>
                </a:solidFill>
              </a:rPr>
              <a:t>(Hi, my name is ________________)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endParaRPr lang="en-US" sz="2000" i="1" dirty="0">
              <a:solidFill>
                <a:schemeClr val="dk1"/>
              </a:solidFill>
            </a:endParaRP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b="1" dirty="0" err="1">
                <a:solidFill>
                  <a:schemeClr val="dk1"/>
                </a:solidFill>
              </a:rPr>
              <a:t>Trabajo</a:t>
            </a:r>
            <a:r>
              <a:rPr lang="en-US" sz="2000" b="1" dirty="0">
                <a:solidFill>
                  <a:schemeClr val="dk1"/>
                </a:solidFill>
              </a:rPr>
              <a:t> </a:t>
            </a:r>
            <a:r>
              <a:rPr lang="en-US" sz="2000" b="1" dirty="0" err="1">
                <a:solidFill>
                  <a:schemeClr val="dk1"/>
                </a:solidFill>
              </a:rPr>
              <a:t>en</a:t>
            </a:r>
            <a:r>
              <a:rPr lang="en-US" sz="2000" b="1" dirty="0">
                <a:solidFill>
                  <a:schemeClr val="dk1"/>
                </a:solidFill>
              </a:rPr>
              <a:t> ____________________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i="1" dirty="0">
                <a:solidFill>
                  <a:schemeClr val="dk1"/>
                </a:solidFill>
              </a:rPr>
              <a:t>(I work at _____________________)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endParaRPr lang="en-US" sz="2000" i="1" dirty="0">
              <a:solidFill>
                <a:schemeClr val="dk1"/>
              </a:solidFill>
            </a:endParaRP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dk1"/>
                </a:solidFill>
              </a:rPr>
              <a:t>Mi color </a:t>
            </a:r>
            <a:r>
              <a:rPr lang="en-US" sz="2000" b="1" dirty="0" err="1">
                <a:solidFill>
                  <a:schemeClr val="dk1"/>
                </a:solidFill>
              </a:rPr>
              <a:t>favorito</a:t>
            </a:r>
            <a:r>
              <a:rPr lang="en-US" sz="2000" b="1" dirty="0">
                <a:solidFill>
                  <a:schemeClr val="dk1"/>
                </a:solidFill>
              </a:rPr>
              <a:t> es _________________</a:t>
            </a:r>
          </a:p>
          <a:p>
            <a:pPr lvl="0"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en-US" sz="2000" i="1" dirty="0">
                <a:solidFill>
                  <a:schemeClr val="dk1"/>
                </a:solidFill>
              </a:rPr>
              <a:t>(my favorite color is_________________)</a:t>
            </a:r>
          </a:p>
        </p:txBody>
      </p:sp>
    </p:spTree>
    <p:extLst>
      <p:ext uri="{BB962C8B-B14F-4D97-AF65-F5344CB8AC3E}">
        <p14:creationId xmlns:p14="http://schemas.microsoft.com/office/powerpoint/2010/main" val="330015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6576" y="902325"/>
            <a:ext cx="6957002" cy="390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1248713" y="181975"/>
            <a:ext cx="633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Pronouncing the Spanish Alphabet</a:t>
            </a:r>
            <a:endParaRPr sz="300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990"/>
            </a:pPr>
            <a:r>
              <a:rPr lang="en-US" sz="342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Practice </a:t>
            </a:r>
            <a:r>
              <a:rPr lang="en" sz="342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Vocab List 2: </a:t>
            </a:r>
            <a:r>
              <a:rPr lang="en-US" sz="3420" dirty="0">
                <a:solidFill>
                  <a:srgbClr val="45818E"/>
                </a:solidFill>
                <a:latin typeface="Bree Serif"/>
                <a:ea typeface="Bree Serif"/>
                <a:cs typeface="Bree Serif"/>
                <a:sym typeface="Bree Serif"/>
              </a:rPr>
              <a:t>Circulation</a:t>
            </a:r>
            <a:endParaRPr sz="3420" dirty="0">
              <a:solidFill>
                <a:srgbClr val="45818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 indent="-38100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will first demonstrate, and then offer volunteers the opportunity to pronounce the Spanish vocabulary.</a:t>
            </a:r>
          </a:p>
          <a:p>
            <a:pPr marL="76200" lvl="0" indent="0">
              <a:buClr>
                <a:schemeClr val="dk1"/>
              </a:buClr>
              <a:buSzPts val="24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indent="-38100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Volunteers will have the opportunity to choose a box of your choice to read aloud.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1947</Words>
  <Application>Microsoft Office PowerPoint</Application>
  <PresentationFormat>On-screen Show (16:9)</PresentationFormat>
  <Paragraphs>340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Times New Roman</vt:lpstr>
      <vt:lpstr>Bree Serif</vt:lpstr>
      <vt:lpstr>Arial</vt:lpstr>
      <vt:lpstr>Calibri</vt:lpstr>
      <vt:lpstr>Simple Light</vt:lpstr>
      <vt:lpstr>PowerPoint Presentation</vt:lpstr>
      <vt:lpstr>Meet Our Facilitators</vt:lpstr>
      <vt:lpstr>What we won’t learn here: </vt:lpstr>
      <vt:lpstr>What we will learn here: </vt:lpstr>
      <vt:lpstr>Spanish Language: Things to Know </vt:lpstr>
      <vt:lpstr>PowerPoint Presentation</vt:lpstr>
      <vt:lpstr>PowerPoint Presentation</vt:lpstr>
      <vt:lpstr>PowerPoint Presentation</vt:lpstr>
      <vt:lpstr>Practice Vocab List 2: Circulation</vt:lpstr>
      <vt:lpstr>¿Como se Dice? Spanish Conversation Hour Vocabulary List 2: Circulation </vt:lpstr>
      <vt:lpstr>¿Como se Dice? Spanish Conversation Hour Vocabulary List 2: Circulation </vt:lpstr>
      <vt:lpstr>¿Como se Dice? Spanish Conversation Hour Vocabulary List 2: Circulation </vt:lpstr>
      <vt:lpstr>Vocabulary List 2: Circulation Group Practice</vt:lpstr>
      <vt:lpstr>Questions?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 Circulation</dc:creator>
  <cp:lastModifiedBy>Yesenia Lopez</cp:lastModifiedBy>
  <cp:revision>84</cp:revision>
  <dcterms:modified xsi:type="dcterms:W3CDTF">2025-01-18T17:39:46Z</dcterms:modified>
</cp:coreProperties>
</file>